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8" r:id="rId2"/>
    <p:sldId id="288" r:id="rId3"/>
    <p:sldId id="291" r:id="rId4"/>
    <p:sldId id="292" r:id="rId5"/>
    <p:sldId id="293" r:id="rId6"/>
    <p:sldId id="294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29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89017" autoAdjust="0"/>
  </p:normalViewPr>
  <p:slideViewPr>
    <p:cSldViewPr>
      <p:cViewPr varScale="1">
        <p:scale>
          <a:sx n="43" d="100"/>
          <a:sy n="43" d="100"/>
        </p:scale>
        <p:origin x="-58" y="-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71B86-C5E0-45A4-B7ED-80FCA190CE28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AB42C-EACD-4FBD-A852-5E23CD4D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0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49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8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650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4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88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707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827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965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62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59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83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2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67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  <a:cs typeface="Arial" charset="0"/>
              </a:rPr>
              <a:t>Moscow Institute of Physics and Technology </a:t>
            </a:r>
            <a:endParaRPr lang="ru-RU" sz="1000" b="1" kern="900" spc="120" dirty="0" err="1" smtClean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488793"/>
            <a:ext cx="325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50" b="1" kern="900" spc="120" dirty="0" smtClean="0">
                <a:solidFill>
                  <a:srgbClr val="FFFFFF"/>
                </a:solidFill>
                <a:latin typeface="Neo Sans Intel" pitchFamily="34" charset="0"/>
                <a:cs typeface="Arial" charset="0"/>
              </a:rPr>
              <a:t>uArchSim Project</a:t>
            </a:r>
            <a:endParaRPr lang="ru-RU" sz="1050" b="1" kern="900" spc="120" dirty="0" err="1" smtClean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20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bcourse.cs.technion.ac.il/234267/Winter2012-2013/en/ho_Lecture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ma"/><Relationship Id="rId2" Type="http://schemas.microsoft.com/office/2007/relationships/media" Target="../media/media1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807218"/>
            <a:ext cx="5905463" cy="584775"/>
          </a:xfrm>
        </p:spPr>
        <p:txBody>
          <a:bodyPr/>
          <a:lstStyle/>
          <a:p>
            <a:r>
              <a:rPr lang="en-US" dirty="0" smtClean="0"/>
              <a:t>Pipelining: Control </a:t>
            </a:r>
            <a:r>
              <a:rPr lang="en-US" dirty="0"/>
              <a:t>Hazards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03/30/2013</a:t>
            </a:r>
            <a:endParaRPr lang="en-US" dirty="0">
              <a:latin typeface="Neo Sans Inte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7534" y="6274832"/>
            <a:ext cx="7868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/>
                </a:solidFill>
                <a:latin typeface="Neo Sans Intel" pitchFamily="34" charset="0"/>
              </a:rPr>
              <a:t>Some of the slides were taken 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</a:rPr>
              <a:t>from:  </a:t>
            </a:r>
            <a:r>
              <a:rPr lang="en-US" dirty="0" err="1" smtClean="0">
                <a:solidFill>
                  <a:schemeClr val="tx2"/>
                </a:solidFill>
                <a:latin typeface="Neo Sans Intel" pitchFamily="34" charset="0"/>
                <a:hlinkClick r:id="rId3"/>
              </a:rPr>
              <a:t>Lihu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3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Neo Sans Intel" pitchFamily="34" charset="0"/>
                <a:hlinkClick r:id="rId3"/>
              </a:rPr>
              <a:t>Rappoport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3"/>
              </a:rPr>
              <a:t> (234267, MAMAS)</a:t>
            </a:r>
            <a:endParaRPr lang="en-US" dirty="0">
              <a:solidFill>
                <a:schemeClr val="tx2"/>
              </a:solidFill>
              <a:latin typeface="Neo Sans Int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305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927586"/>
            <a:ext cx="80010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Wrong </a:t>
            </a:r>
            <a:r>
              <a:rPr lang="en-US" sz="2000" dirty="0" smtClean="0">
                <a:latin typeface="Neo Sans Intel"/>
              </a:rPr>
              <a:t>prediction cases</a:t>
            </a:r>
            <a:endParaRPr lang="en-US" sz="2000" dirty="0">
              <a:latin typeface="Neo Sans Intel"/>
            </a:endParaRP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Predict not-taken, actual taken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Predict taken, actual not-taken, or actual taken but wrong target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In case of wrong prediction – flush the pipeline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Reset latches (same as making all instructions to be NOPs)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Select the PC source to be from the correct path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Need get the fall-through with the branch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Start fetching instruction from correct path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Assuming P% correct prediction rate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Neo Sans Intel"/>
              </a:rPr>
              <a:t>	          CPI</a:t>
            </a:r>
            <a:r>
              <a:rPr lang="en-US" dirty="0">
                <a:latin typeface="Neo Sans Intel"/>
              </a:rPr>
              <a:t> </a:t>
            </a:r>
            <a:r>
              <a:rPr lang="en-US" dirty="0" smtClean="0">
                <a:latin typeface="Neo Sans Intel"/>
              </a:rPr>
              <a:t>real </a:t>
            </a:r>
            <a:r>
              <a:rPr lang="en-US" sz="2000" dirty="0">
                <a:latin typeface="Neo Sans Intel"/>
              </a:rPr>
              <a:t>= 1 + (0.2 × (1-P)) × 3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For example, if </a:t>
            </a:r>
            <a:r>
              <a:rPr lang="en-US" sz="2000" dirty="0" smtClean="0">
                <a:latin typeface="Neo Sans Intel"/>
              </a:rPr>
              <a:t>P=0.85 (the modern predictors has &gt; 0.95)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Neo Sans Intel"/>
              </a:rPr>
              <a:t>	          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dirty="0" smtClean="0">
                <a:solidFill>
                  <a:srgbClr val="061922"/>
                </a:solidFill>
                <a:latin typeface="Neo Sans Intel"/>
              </a:rPr>
              <a:t> real </a:t>
            </a:r>
            <a:r>
              <a:rPr lang="en-US" sz="2000" dirty="0" smtClean="0">
                <a:latin typeface="Neo Sans Intel"/>
              </a:rPr>
              <a:t>= 1 + (0.2 × 0.15) × 3 = 1.09</a:t>
            </a:r>
            <a:endParaRPr lang="en-US" sz="2000" dirty="0">
              <a:latin typeface="Neo Sans Inte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BTB functions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929298"/>
      </p:ext>
    </p:extLst>
  </p:cSld>
  <p:clrMapOvr>
    <a:masterClrMapping/>
  </p:clrMapOvr>
  <p:transition advTm="409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66713" y="914400"/>
            <a:ext cx="8407400" cy="5842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GB" sz="2000" dirty="0">
                <a:cs typeface="+mn-cs"/>
              </a:rPr>
              <a:t>A saturating counter or bimodal predictor is a state machine with four states: </a:t>
            </a:r>
            <a:endParaRPr lang="ru-RU" sz="2000" dirty="0">
              <a:cs typeface="+mn-cs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95400"/>
            <a:ext cx="53721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68313" y="2819400"/>
            <a:ext cx="8407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0" tIns="45702" rIns="91400" bIns="45702"/>
          <a:lstStyle/>
          <a:p>
            <a:pPr marL="285750" indent="-28575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>
                <a:latin typeface="Neo Sans Intel"/>
              </a:rPr>
              <a:t>Why four </a:t>
            </a:r>
            <a:r>
              <a:rPr lang="en-GB" sz="2000" dirty="0" smtClean="0">
                <a:latin typeface="Neo Sans Intel"/>
              </a:rPr>
              <a:t>states?</a:t>
            </a:r>
          </a:p>
          <a:p>
            <a:pPr marL="742950" lvl="1" indent="-28575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Bimodal predictor make only one mistake on a loop back branch (on the loop exit)</a:t>
            </a:r>
          </a:p>
          <a:p>
            <a:pPr marL="342900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Advantages:</a:t>
            </a:r>
          </a:p>
          <a:p>
            <a:pPr marL="800100" lvl="1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Small – only 2 bits per entry in the BTB</a:t>
            </a:r>
          </a:p>
          <a:p>
            <a:pPr marL="800100" lvl="1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Predicts well branches with stable behaviour</a:t>
            </a:r>
          </a:p>
          <a:p>
            <a:pPr marL="342900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Disadvantages</a:t>
            </a:r>
          </a:p>
          <a:p>
            <a:pPr marL="800100" lvl="1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Cannot predict well branches which often change their outcome:</a:t>
            </a:r>
          </a:p>
          <a:p>
            <a:pPr marL="1257300" lvl="2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>
                <a:latin typeface="Neo Sans Intel"/>
              </a:rPr>
              <a:t>e</a:t>
            </a:r>
            <a:r>
              <a:rPr lang="en-GB" sz="2000" dirty="0" smtClean="0">
                <a:latin typeface="Neo Sans Intel"/>
              </a:rPr>
              <a:t>.g.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…</a:t>
            </a:r>
            <a:endParaRPr lang="en-GB" sz="2000" dirty="0">
              <a:latin typeface="Neo Sans Inte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Branch history: bimodal predictor</a:t>
            </a:r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748966"/>
      </p:ext>
    </p:extLst>
  </p:cSld>
  <p:clrMapOvr>
    <a:masterClrMapping/>
  </p:clrMapOvr>
  <p:transition advTm="6067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-1230313" y="2509838"/>
            <a:ext cx="3743326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  <a:latin typeface="Consolas" pitchFamily="49" charset="0"/>
              </a:rPr>
              <a:t>1 0 0 1 0 0 1 0 0</a:t>
            </a:r>
            <a:endParaRPr lang="ru-RU" sz="2800" smtClean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5" name="Rectangle 122"/>
          <p:cNvSpPr>
            <a:spLocks noChangeArrowheads="1"/>
          </p:cNvSpPr>
          <p:nvPr/>
        </p:nvSpPr>
        <p:spPr bwMode="auto">
          <a:xfrm>
            <a:off x="4716463" y="2257425"/>
            <a:ext cx="827087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6" name="Text Box 113"/>
          <p:cNvSpPr txBox="1">
            <a:spLocks noChangeArrowheads="1"/>
          </p:cNvSpPr>
          <p:nvPr/>
        </p:nvSpPr>
        <p:spPr bwMode="auto">
          <a:xfrm>
            <a:off x="3205163" y="4275138"/>
            <a:ext cx="3743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  <a:latin typeface="Consolas" pitchFamily="49" charset="0"/>
              </a:rPr>
              <a:t>0 0 0 0 0 1 0 0 0</a:t>
            </a:r>
            <a:endParaRPr lang="ru-RU" sz="2800" smtClean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7" name="Rectangle 121"/>
          <p:cNvSpPr>
            <a:spLocks noChangeArrowheads="1"/>
          </p:cNvSpPr>
          <p:nvPr/>
        </p:nvSpPr>
        <p:spPr bwMode="auto">
          <a:xfrm>
            <a:off x="3132138" y="4130675"/>
            <a:ext cx="1655762" cy="7921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337626" y="76200"/>
            <a:ext cx="8410575" cy="7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35" tIns="46019" rIns="92035" bIns="46019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0" kern="0" dirty="0" err="1">
                <a:solidFill>
                  <a:srgbClr val="0860A8"/>
                </a:solidFill>
                <a:latin typeface="Neo Sans Intel"/>
                <a:cs typeface="Arial"/>
              </a:rPr>
              <a:t>Two-level</a:t>
            </a:r>
            <a:r>
              <a:rPr lang="ru-RU" sz="3200" b="0" kern="0" dirty="0">
                <a:solidFill>
                  <a:srgbClr val="0860A8"/>
                </a:solidFill>
                <a:latin typeface="Neo Sans Intel"/>
                <a:cs typeface="Arial"/>
              </a:rPr>
              <a:t> </a:t>
            </a:r>
            <a:r>
              <a:rPr lang="en-GB" sz="3200" b="0" kern="0" dirty="0">
                <a:solidFill>
                  <a:srgbClr val="0860A8"/>
                </a:solidFill>
                <a:latin typeface="Neo Sans Intel"/>
                <a:cs typeface="Arial"/>
              </a:rPr>
              <a:t>adaptive</a:t>
            </a:r>
            <a:r>
              <a:rPr lang="ru-MO" sz="3200" b="0" kern="0" dirty="0">
                <a:solidFill>
                  <a:srgbClr val="0860A8"/>
                </a:solidFill>
                <a:latin typeface="Neo Sans Intel"/>
                <a:cs typeface="Arial"/>
              </a:rPr>
              <a:t> </a:t>
            </a:r>
            <a:r>
              <a:rPr lang="ru-MO" sz="3200" b="0" kern="0" dirty="0" err="1">
                <a:solidFill>
                  <a:srgbClr val="0860A8"/>
                </a:solidFill>
                <a:latin typeface="Neo Sans Intel"/>
                <a:cs typeface="Arial"/>
              </a:rPr>
              <a:t>predictor</a:t>
            </a:r>
            <a:r>
              <a:rPr lang="ru-RU" sz="3200" b="0" kern="0" dirty="0">
                <a:solidFill>
                  <a:srgbClr val="0860A8"/>
                </a:solidFill>
                <a:latin typeface="Neo Sans Intel"/>
                <a:cs typeface="Arial"/>
              </a:rPr>
              <a:t> 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rgbClr val="0860A8"/>
              </a:solidFill>
              <a:effectLst/>
              <a:uLnTx/>
              <a:uFillTx/>
              <a:latin typeface="Verdana"/>
              <a:cs typeface="Arial"/>
            </a:endParaRPr>
          </a:p>
        </p:txBody>
      </p:sp>
      <p:sp>
        <p:nvSpPr>
          <p:cNvPr id="60" name="Line 4"/>
          <p:cNvSpPr>
            <a:spLocks noChangeShapeType="1"/>
          </p:cNvSpPr>
          <p:nvPr/>
        </p:nvSpPr>
        <p:spPr bwMode="auto">
          <a:xfrm>
            <a:off x="1187450" y="1868488"/>
            <a:ext cx="1008063" cy="0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>
            <a:off x="2268538" y="1579563"/>
            <a:ext cx="0" cy="1470025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2268538" y="2582863"/>
            <a:ext cx="719137" cy="4318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3" name="Line 7"/>
          <p:cNvSpPr>
            <a:spLocks noChangeShapeType="1"/>
          </p:cNvSpPr>
          <p:nvPr/>
        </p:nvSpPr>
        <p:spPr bwMode="auto">
          <a:xfrm>
            <a:off x="2268538" y="1868488"/>
            <a:ext cx="935037" cy="0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2771775" y="1508125"/>
            <a:ext cx="576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past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5" name="Text Box 9"/>
          <p:cNvSpPr txBox="1">
            <a:spLocks noChangeArrowheads="1"/>
          </p:cNvSpPr>
          <p:nvPr/>
        </p:nvSpPr>
        <p:spPr bwMode="auto">
          <a:xfrm>
            <a:off x="900113" y="1508125"/>
            <a:ext cx="9350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future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6" name="Text Box 10"/>
          <p:cNvSpPr txBox="1">
            <a:spLocks noChangeArrowheads="1"/>
          </p:cNvSpPr>
          <p:nvPr/>
        </p:nvSpPr>
        <p:spPr bwMode="auto">
          <a:xfrm>
            <a:off x="1836738" y="1219200"/>
            <a:ext cx="865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present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7" name="Text Box 11"/>
          <p:cNvSpPr txBox="1">
            <a:spLocks noChangeArrowheads="1"/>
          </p:cNvSpPr>
          <p:nvPr/>
        </p:nvSpPr>
        <p:spPr bwMode="auto">
          <a:xfrm>
            <a:off x="2266950" y="3014663"/>
            <a:ext cx="129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History buffer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8" name="Rectangle 34"/>
          <p:cNvSpPr>
            <a:spLocks noChangeArrowheads="1"/>
          </p:cNvSpPr>
          <p:nvPr/>
        </p:nvSpPr>
        <p:spPr bwMode="auto">
          <a:xfrm>
            <a:off x="5511800" y="1752600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9" name="Oval 12"/>
          <p:cNvSpPr>
            <a:spLocks noChangeArrowheads="1"/>
          </p:cNvSpPr>
          <p:nvPr/>
        </p:nvSpPr>
        <p:spPr bwMode="auto">
          <a:xfrm>
            <a:off x="6438900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0" name="Oval 13"/>
          <p:cNvSpPr>
            <a:spLocks noChangeArrowheads="1"/>
          </p:cNvSpPr>
          <p:nvPr/>
        </p:nvSpPr>
        <p:spPr bwMode="auto">
          <a:xfrm>
            <a:off x="5715000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1" name="Oval 16"/>
          <p:cNvSpPr>
            <a:spLocks noChangeArrowheads="1"/>
          </p:cNvSpPr>
          <p:nvPr/>
        </p:nvSpPr>
        <p:spPr bwMode="auto">
          <a:xfrm>
            <a:off x="7881938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2" name="Oval 17"/>
          <p:cNvSpPr>
            <a:spLocks noChangeArrowheads="1"/>
          </p:cNvSpPr>
          <p:nvPr/>
        </p:nvSpPr>
        <p:spPr bwMode="auto">
          <a:xfrm>
            <a:off x="7159625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4787900" y="1752600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rPr>
              <a:t>00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Arial" charset="0"/>
            </a:endParaRPr>
          </a:p>
        </p:txBody>
      </p:sp>
      <p:sp>
        <p:nvSpPr>
          <p:cNvPr id="74" name="Rectangle 72"/>
          <p:cNvSpPr>
            <a:spLocks noChangeArrowheads="1"/>
          </p:cNvSpPr>
          <p:nvPr/>
        </p:nvSpPr>
        <p:spPr bwMode="auto">
          <a:xfrm>
            <a:off x="5511800" y="2682875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438900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5715000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881938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7159625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4787900" y="2682875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rPr>
              <a:t>01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Arial" charset="0"/>
            </a:endParaRP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5511800" y="3609975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6438900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5715000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7881938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4" name="Oval 83"/>
          <p:cNvSpPr>
            <a:spLocks noChangeArrowheads="1"/>
          </p:cNvSpPr>
          <p:nvPr/>
        </p:nvSpPr>
        <p:spPr bwMode="auto">
          <a:xfrm>
            <a:off x="7159625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4787900" y="3609975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rPr>
              <a:t>10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Arial" charset="0"/>
            </a:endParaRPr>
          </a:p>
        </p:txBody>
      </p: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4787900" y="4540250"/>
            <a:ext cx="3817938" cy="927100"/>
            <a:chOff x="2017" y="1752"/>
            <a:chExt cx="2405" cy="584"/>
          </a:xfrm>
        </p:grpSpPr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2473" y="1752"/>
              <a:ext cx="1949" cy="58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3057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weakly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NT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2601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strongly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NT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3966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strongly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>
              <a:off x="3511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weakly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2017" y="1752"/>
              <a:ext cx="456" cy="58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itchFamily="49" charset="0"/>
                  <a:cs typeface="Arial" charset="0"/>
                </a:rPr>
                <a:t>11</a:t>
              </a:r>
              <a:endParaRPr kumimoji="0" lang="ru-RU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endParaRPr>
            </a:p>
          </p:txBody>
        </p:sp>
      </p:grpSp>
      <p:sp>
        <p:nvSpPr>
          <p:cNvPr id="93" name="Oval 66"/>
          <p:cNvSpPr>
            <a:spLocks noChangeArrowheads="1"/>
          </p:cNvSpPr>
          <p:nvPr/>
        </p:nvSpPr>
        <p:spPr bwMode="auto">
          <a:xfrm>
            <a:off x="6437313" y="1851025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94" name="AutoShape 98"/>
          <p:cNvSpPr>
            <a:spLocks noChangeArrowheads="1"/>
          </p:cNvSpPr>
          <p:nvPr/>
        </p:nvSpPr>
        <p:spPr bwMode="auto">
          <a:xfrm>
            <a:off x="3132138" y="3163888"/>
            <a:ext cx="1223962" cy="1614487"/>
          </a:xfrm>
          <a:prstGeom prst="curvedLeftArrow">
            <a:avLst>
              <a:gd name="adj1" fmla="val 14723"/>
              <a:gd name="adj2" fmla="val 41105"/>
              <a:gd name="adj3" fmla="val 33333"/>
            </a:avLst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5" name="Text Box 114"/>
          <p:cNvSpPr txBox="1">
            <a:spLocks noChangeArrowheads="1"/>
          </p:cNvSpPr>
          <p:nvPr/>
        </p:nvSpPr>
        <p:spPr bwMode="auto">
          <a:xfrm>
            <a:off x="600075" y="4346575"/>
            <a:ext cx="2232025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Prediction:</a:t>
            </a: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6" name="Text Box 115"/>
          <p:cNvSpPr txBox="1">
            <a:spLocks noChangeArrowheads="1"/>
          </p:cNvSpPr>
          <p:nvPr/>
        </p:nvSpPr>
        <p:spPr bwMode="auto">
          <a:xfrm>
            <a:off x="2355850" y="4894263"/>
            <a:ext cx="144145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cs typeface="Arial" charset="0"/>
              </a:rPr>
              <a:t>TRUE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7" name="Text Box 116"/>
          <p:cNvSpPr txBox="1">
            <a:spLocks noChangeArrowheads="1"/>
          </p:cNvSpPr>
          <p:nvPr/>
        </p:nvSpPr>
        <p:spPr bwMode="auto">
          <a:xfrm>
            <a:off x="1563688" y="496570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Result:</a:t>
            </a: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8" name="Text Box 117"/>
          <p:cNvSpPr txBox="1">
            <a:spLocks noChangeArrowheads="1"/>
          </p:cNvSpPr>
          <p:nvPr/>
        </p:nvSpPr>
        <p:spPr bwMode="auto">
          <a:xfrm>
            <a:off x="2427288" y="4894263"/>
            <a:ext cx="14414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5C00"/>
                </a:solidFill>
                <a:effectLst/>
                <a:uLnTx/>
                <a:uFillTx/>
                <a:latin typeface="Arial" charset="0"/>
                <a:cs typeface="Arial" charset="0"/>
              </a:rPr>
              <a:t>FALSE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FF5C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9" name="Oval 118"/>
          <p:cNvSpPr>
            <a:spLocks noChangeArrowheads="1"/>
          </p:cNvSpPr>
          <p:nvPr/>
        </p:nvSpPr>
        <p:spPr bwMode="auto">
          <a:xfrm>
            <a:off x="6437313" y="2779713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100" name="Oval 119"/>
          <p:cNvSpPr>
            <a:spLocks noChangeArrowheads="1"/>
          </p:cNvSpPr>
          <p:nvPr/>
        </p:nvSpPr>
        <p:spPr bwMode="auto">
          <a:xfrm>
            <a:off x="6437313" y="4640263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101" name="Oval 120"/>
          <p:cNvSpPr>
            <a:spLocks noChangeArrowheads="1"/>
          </p:cNvSpPr>
          <p:nvPr/>
        </p:nvSpPr>
        <p:spPr bwMode="auto">
          <a:xfrm>
            <a:off x="6437313" y="3716338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102" name="Text Box 124"/>
          <p:cNvSpPr txBox="1">
            <a:spLocks noChangeArrowheads="1"/>
          </p:cNvSpPr>
          <p:nvPr/>
        </p:nvSpPr>
        <p:spPr bwMode="auto">
          <a:xfrm>
            <a:off x="4716463" y="1387475"/>
            <a:ext cx="223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Pattern history table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3" name="Text Box 126"/>
          <p:cNvSpPr txBox="1">
            <a:spLocks noChangeArrowheads="1"/>
          </p:cNvSpPr>
          <p:nvPr/>
        </p:nvSpPr>
        <p:spPr bwMode="auto">
          <a:xfrm>
            <a:off x="34925" y="2011363"/>
            <a:ext cx="129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Branch sequence: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104" name="Звук 10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200960"/>
      </p:ext>
    </p:extLst>
  </p:cSld>
  <p:clrMapOvr>
    <a:masterClrMapping/>
  </p:clrMapOvr>
  <p:transition advTm="6839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0474 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4062 -4.07407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4 2.96296E-6 L -0.09462 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63 -4.07407E-6 L 0.08056 -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2 2.96296E-6 L -0.13212 0.0009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56 -4.07407E-6 L 0.12275 -4.07407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22222E-6 L 0.07916 2.22222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2 0.00092 L -0.17882 0.000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275 -4.07407E-6 L 0.16997 -4.07407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-0.07865 1.48148E-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82 0.00092 L -0.22066 0.00092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97 -4.07407E-6 L 0.20868 -4.07407E-6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-0.079 -4.44444E-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5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66 0.00092 L -0.25695 0.00092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6 2.22222E-6 L 0.15937 2.22222E-6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  <p:bldLst>
      <p:bldP spid="54" grpId="0"/>
      <p:bldP spid="54" grpId="1"/>
      <p:bldP spid="54" grpId="2"/>
      <p:bldP spid="54" grpId="3"/>
      <p:bldP spid="54" grpId="4"/>
      <p:bldP spid="56" grpId="0"/>
      <p:bldP spid="56" grpId="1"/>
      <p:bldP spid="56" grpId="2"/>
      <p:bldP spid="56" grpId="3"/>
      <p:bldP spid="56" grpId="4"/>
      <p:bldP spid="56" grpId="5"/>
      <p:bldP spid="93" grpId="0" animBg="1"/>
      <p:bldP spid="93" grpId="1" animBg="1"/>
      <p:bldP spid="96" grpId="0"/>
      <p:bldP spid="96" grpId="1"/>
      <p:bldP spid="96" grpId="2"/>
      <p:bldP spid="96" grpId="3"/>
      <p:bldP spid="96" grpId="4"/>
      <p:bldP spid="96" grpId="5"/>
      <p:bldP spid="96" grpId="6"/>
      <p:bldP spid="96" grpId="7"/>
      <p:bldP spid="96" grpId="8"/>
      <p:bldP spid="98" grpId="0" animBg="1"/>
      <p:bldP spid="98" grpId="1" animBg="1"/>
      <p:bldP spid="99" grpId="0" animBg="1"/>
      <p:bldP spid="10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85235" y="272845"/>
            <a:ext cx="7162800" cy="457200"/>
          </a:xfrm>
          <a:prstGeom prst="rect">
            <a:avLst/>
          </a:prstGeom>
          <a:noFill/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sz="3200" kern="0" dirty="0">
                <a:solidFill>
                  <a:srgbClr val="0860A8"/>
                </a:solidFill>
                <a:cs typeface="Arial"/>
              </a:rPr>
              <a:t>Using The BTB</a:t>
            </a: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457200" y="42672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" name="Группа 59"/>
          <p:cNvGrpSpPr/>
          <p:nvPr/>
        </p:nvGrpSpPr>
        <p:grpSpPr>
          <a:xfrm>
            <a:off x="457200" y="914400"/>
            <a:ext cx="8229600" cy="409575"/>
            <a:chOff x="457200" y="914400"/>
            <a:chExt cx="8229600" cy="409575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457200" y="1066800"/>
              <a:ext cx="8229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219200" y="914400"/>
              <a:ext cx="67056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PC moves to next instruction</a:t>
              </a:r>
              <a:endParaRPr lang="en-US" b="1">
                <a:latin typeface="Arial" charset="0"/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5219700" y="3200400"/>
            <a:ext cx="1609725" cy="766763"/>
            <a:chOff x="3546" y="1869"/>
            <a:chExt cx="1014" cy="483"/>
          </a:xfrm>
        </p:grpSpPr>
        <p:grpSp>
          <p:nvGrpSpPr>
            <p:cNvPr id="15" name="Group 15"/>
            <p:cNvGrpSpPr>
              <a:grpSpLocks/>
            </p:cNvGrpSpPr>
            <p:nvPr/>
          </p:nvGrpSpPr>
          <p:grpSpPr bwMode="auto">
            <a:xfrm>
              <a:off x="3546" y="1869"/>
              <a:ext cx="1014" cy="483"/>
              <a:chOff x="3546" y="1869"/>
              <a:chExt cx="734" cy="504"/>
            </a:xfrm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546" y="1869"/>
                <a:ext cx="734" cy="504"/>
              </a:xfrm>
              <a:custGeom>
                <a:avLst/>
                <a:gdLst>
                  <a:gd name="T0" fmla="*/ 365 w 734"/>
                  <a:gd name="T1" fmla="*/ 0 h 504"/>
                  <a:gd name="T2" fmla="*/ 0 w 734"/>
                  <a:gd name="T3" fmla="*/ 250 h 504"/>
                  <a:gd name="T4" fmla="*/ 368 w 734"/>
                  <a:gd name="T5" fmla="*/ 503 h 504"/>
                  <a:gd name="T6" fmla="*/ 733 w 734"/>
                  <a:gd name="T7" fmla="*/ 250 h 504"/>
                  <a:gd name="T8" fmla="*/ 368 w 734"/>
                  <a:gd name="T9" fmla="*/ 0 h 504"/>
                  <a:gd name="T10" fmla="*/ 368 w 734"/>
                  <a:gd name="T11" fmla="*/ 0 h 504"/>
                  <a:gd name="T12" fmla="*/ 365 w 734"/>
                  <a:gd name="T13" fmla="*/ 0 h 5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4"/>
                  <a:gd name="T22" fmla="*/ 0 h 504"/>
                  <a:gd name="T23" fmla="*/ 734 w 734"/>
                  <a:gd name="T24" fmla="*/ 504 h 5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4" h="504">
                    <a:moveTo>
                      <a:pt x="365" y="0"/>
                    </a:moveTo>
                    <a:lnTo>
                      <a:pt x="0" y="250"/>
                    </a:lnTo>
                    <a:lnTo>
                      <a:pt x="368" y="503"/>
                    </a:lnTo>
                    <a:lnTo>
                      <a:pt x="733" y="250"/>
                    </a:lnTo>
                    <a:lnTo>
                      <a:pt x="368" y="0"/>
                    </a:lnTo>
                    <a:lnTo>
                      <a:pt x="365" y="0"/>
                    </a:lnTo>
                  </a:path>
                </a:pathLst>
              </a:custGeom>
              <a:solidFill>
                <a:srgbClr val="FFCC99"/>
              </a:solidFill>
              <a:ln w="19050" cap="rnd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3546" y="1869"/>
                <a:ext cx="734" cy="504"/>
              </a:xfrm>
              <a:custGeom>
                <a:avLst/>
                <a:gdLst>
                  <a:gd name="T0" fmla="*/ 365 w 734"/>
                  <a:gd name="T1" fmla="*/ 0 h 504"/>
                  <a:gd name="T2" fmla="*/ 0 w 734"/>
                  <a:gd name="T3" fmla="*/ 250 h 504"/>
                  <a:gd name="T4" fmla="*/ 368 w 734"/>
                  <a:gd name="T5" fmla="*/ 503 h 504"/>
                  <a:gd name="T6" fmla="*/ 733 w 734"/>
                  <a:gd name="T7" fmla="*/ 250 h 504"/>
                  <a:gd name="T8" fmla="*/ 368 w 734"/>
                  <a:gd name="T9" fmla="*/ 0 h 504"/>
                  <a:gd name="T10" fmla="*/ 368 w 734"/>
                  <a:gd name="T11" fmla="*/ 0 h 5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4"/>
                  <a:gd name="T19" fmla="*/ 0 h 504"/>
                  <a:gd name="T20" fmla="*/ 734 w 734"/>
                  <a:gd name="T21" fmla="*/ 504 h 50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4" h="504">
                    <a:moveTo>
                      <a:pt x="365" y="0"/>
                    </a:moveTo>
                    <a:lnTo>
                      <a:pt x="0" y="250"/>
                    </a:lnTo>
                    <a:lnTo>
                      <a:pt x="368" y="503"/>
                    </a:lnTo>
                    <a:lnTo>
                      <a:pt x="733" y="250"/>
                    </a:lnTo>
                    <a:lnTo>
                      <a:pt x="368" y="0"/>
                    </a:lnTo>
                  </a:path>
                </a:pathLst>
              </a:custGeom>
              <a:solidFill>
                <a:srgbClr val="FFCC99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600" y="2000"/>
              <a:ext cx="9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sz="1800" b="1">
                  <a:latin typeface="Arial" charset="0"/>
                </a:rPr>
                <a:t>Br taken ?</a:t>
              </a:r>
              <a:endParaRPr lang="en-US" sz="1400" b="1">
                <a:latin typeface="Arial" charset="0"/>
              </a:endParaRPr>
            </a:p>
          </p:txBody>
        </p:sp>
      </p:grpSp>
      <p:grpSp>
        <p:nvGrpSpPr>
          <p:cNvPr id="65" name="Группа 64"/>
          <p:cNvGrpSpPr/>
          <p:nvPr/>
        </p:nvGrpSpPr>
        <p:grpSpPr>
          <a:xfrm>
            <a:off x="6238875" y="2298700"/>
            <a:ext cx="1609725" cy="982663"/>
            <a:chOff x="6238875" y="2298700"/>
            <a:chExt cx="1609725" cy="982663"/>
          </a:xfrm>
        </p:grpSpPr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6238875" y="2514600"/>
              <a:ext cx="1609725" cy="766763"/>
              <a:chOff x="3546" y="1869"/>
              <a:chExt cx="1014" cy="483"/>
            </a:xfrm>
          </p:grpSpPr>
          <p:grpSp>
            <p:nvGrpSpPr>
              <p:cNvPr id="10" name="Group 10"/>
              <p:cNvGrpSpPr>
                <a:grpSpLocks/>
              </p:cNvGrpSpPr>
              <p:nvPr/>
            </p:nvGrpSpPr>
            <p:grpSpPr bwMode="auto">
              <a:xfrm>
                <a:off x="3546" y="1869"/>
                <a:ext cx="1014" cy="483"/>
                <a:chOff x="3546" y="1869"/>
                <a:chExt cx="734" cy="504"/>
              </a:xfrm>
            </p:grpSpPr>
            <p:sp>
              <p:nvSpPr>
                <p:cNvPr id="12" name="Freeform 11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365 w 734"/>
                    <a:gd name="T13" fmla="*/ 0 h 5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4"/>
                    <a:gd name="T22" fmla="*/ 0 h 504"/>
                    <a:gd name="T23" fmla="*/ 734 w 734"/>
                    <a:gd name="T24" fmla="*/ 504 h 5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  <a:lnTo>
                        <a:pt x="365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4"/>
                    <a:gd name="T19" fmla="*/ 0 h 504"/>
                    <a:gd name="T20" fmla="*/ 734 w 734"/>
                    <a:gd name="T21" fmla="*/ 504 h 50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3600" y="2000"/>
                <a:ext cx="9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sz="1800" b="1">
                    <a:latin typeface="Arial" charset="0"/>
                  </a:rPr>
                  <a:t>BTB Hit ?</a:t>
                </a:r>
                <a:endParaRPr lang="en-US" sz="1400" b="1">
                  <a:latin typeface="Arial" charset="0"/>
                </a:endParaRPr>
              </a:p>
            </p:txBody>
          </p:sp>
        </p:grp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7048500" y="22987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019800" y="2895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6019800" y="28956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7162800" y="35814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>
            <a:off x="6846888" y="3581400"/>
            <a:ext cx="3159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" name="Группа 61"/>
          <p:cNvGrpSpPr/>
          <p:nvPr/>
        </p:nvGrpSpPr>
        <p:grpSpPr>
          <a:xfrm>
            <a:off x="914400" y="1295400"/>
            <a:ext cx="2667000" cy="1019175"/>
            <a:chOff x="914400" y="1295400"/>
            <a:chExt cx="2667000" cy="1019175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914400" y="1600200"/>
              <a:ext cx="2667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 err="1">
                  <a:latin typeface="Arial" charset="0"/>
                </a:rPr>
                <a:t>Inst</a:t>
              </a:r>
              <a:r>
                <a:rPr lang="en-US" sz="2000" b="1" dirty="0">
                  <a:latin typeface="Arial" charset="0"/>
                </a:rPr>
                <a:t> </a:t>
              </a:r>
              <a:r>
                <a:rPr lang="en-US" sz="2000" b="1" dirty="0" err="1">
                  <a:latin typeface="Arial" charset="0"/>
                </a:rPr>
                <a:t>Mem</a:t>
              </a:r>
              <a:r>
                <a:rPr lang="en-US" sz="2000" b="1" dirty="0">
                  <a:latin typeface="Arial" charset="0"/>
                </a:rPr>
                <a:t> gets PC</a:t>
              </a:r>
            </a:p>
            <a:p>
              <a:pPr algn="ctr"/>
              <a:r>
                <a:rPr lang="en-US" sz="2000" b="1" dirty="0">
                  <a:latin typeface="Arial" charset="0"/>
                </a:rPr>
                <a:t>and fetches new </a:t>
              </a:r>
              <a:r>
                <a:rPr lang="en-US" sz="2000" b="1" dirty="0" err="1">
                  <a:latin typeface="Arial" charset="0"/>
                </a:rPr>
                <a:t>inst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286000" y="12954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" name="Группа 63"/>
          <p:cNvGrpSpPr/>
          <p:nvPr/>
        </p:nvGrpSpPr>
        <p:grpSpPr>
          <a:xfrm>
            <a:off x="5715000" y="1295400"/>
            <a:ext cx="2667000" cy="1019175"/>
            <a:chOff x="5715000" y="1295400"/>
            <a:chExt cx="2667000" cy="1019175"/>
          </a:xfrm>
        </p:grpSpPr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5715000" y="1600200"/>
              <a:ext cx="2667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BTB gets PC</a:t>
              </a:r>
            </a:p>
            <a:p>
              <a:pPr algn="ctr"/>
              <a:r>
                <a:rPr lang="en-US" sz="2000" b="1">
                  <a:latin typeface="Arial" charset="0"/>
                </a:rPr>
                <a:t>and looks it up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7010400" y="12954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1143000" y="2286000"/>
            <a:ext cx="2209800" cy="2286000"/>
            <a:chOff x="1143000" y="2286000"/>
            <a:chExt cx="2209800" cy="2286000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143000" y="38576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>
                  <a:latin typeface="Arial" charset="0"/>
                </a:rPr>
                <a:t>with new inst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2286000" y="2286000"/>
              <a:ext cx="0" cy="1600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" name="Группа 60"/>
          <p:cNvGrpSpPr/>
          <p:nvPr/>
        </p:nvGrpSpPr>
        <p:grpSpPr>
          <a:xfrm>
            <a:off x="304800" y="1066800"/>
            <a:ext cx="457200" cy="3200400"/>
            <a:chOff x="304800" y="1066800"/>
            <a:chExt cx="457200" cy="3200400"/>
          </a:xfrm>
        </p:grpSpPr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533400" y="1066800"/>
              <a:ext cx="0" cy="3200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3048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Arial" charset="0"/>
                </a:rPr>
                <a:t>IF</a:t>
              </a:r>
            </a:p>
          </p:txBody>
        </p:sp>
      </p:grp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457200" y="53340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" name="Группа 67"/>
          <p:cNvGrpSpPr/>
          <p:nvPr/>
        </p:nvGrpSpPr>
        <p:grpSpPr>
          <a:xfrm>
            <a:off x="304800" y="4267200"/>
            <a:ext cx="533400" cy="1066800"/>
            <a:chOff x="304800" y="4267200"/>
            <a:chExt cx="533400" cy="1066800"/>
          </a:xfrm>
        </p:grpSpPr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533400" y="4267200"/>
              <a:ext cx="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304800" y="4572000"/>
              <a:ext cx="533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ID</a:t>
              </a:r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3810000" y="4419600"/>
            <a:ext cx="2209800" cy="1143000"/>
            <a:chOff x="3810000" y="4419600"/>
            <a:chExt cx="2209800" cy="1143000"/>
          </a:xfrm>
        </p:grpSpPr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4876800" y="44196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3810000" y="48482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 dirty="0">
                  <a:latin typeface="Arial" charset="0"/>
                </a:rPr>
                <a:t>with </a:t>
              </a:r>
              <a:r>
                <a:rPr lang="en-US" sz="2000" b="1" dirty="0" err="1">
                  <a:latin typeface="Arial" charset="0"/>
                </a:rPr>
                <a:t>pred</a:t>
              </a:r>
              <a:r>
                <a:rPr lang="en-US" sz="2000" b="1" dirty="0">
                  <a:latin typeface="Arial" charset="0"/>
                </a:rPr>
                <a:t> </a:t>
              </a:r>
              <a:r>
                <a:rPr lang="en-US" sz="2000" b="1" dirty="0" err="1">
                  <a:latin typeface="Arial" charset="0"/>
                </a:rPr>
                <a:t>inst</a:t>
              </a:r>
              <a:endParaRPr lang="en-US" b="1" dirty="0">
                <a:latin typeface="Arial" charset="0"/>
              </a:endParaRPr>
            </a:p>
          </p:txBody>
        </p:sp>
      </p:grpSp>
      <p:grpSp>
        <p:nvGrpSpPr>
          <p:cNvPr id="71" name="Группа 70"/>
          <p:cNvGrpSpPr/>
          <p:nvPr/>
        </p:nvGrpSpPr>
        <p:grpSpPr>
          <a:xfrm>
            <a:off x="6324600" y="4419600"/>
            <a:ext cx="2209800" cy="1143000"/>
            <a:chOff x="6324600" y="4419600"/>
            <a:chExt cx="2209800" cy="1143000"/>
          </a:xfrm>
        </p:grpSpPr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7620000" y="44196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6324600" y="48482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>
                  <a:latin typeface="Arial" charset="0"/>
                </a:rPr>
                <a:t>with seq. inst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5638800" y="2578100"/>
            <a:ext cx="457200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yes</a:t>
            </a:r>
            <a:endParaRPr lang="en-US" b="1">
              <a:latin typeface="Arial" charset="0"/>
            </a:endParaRPr>
          </a:p>
        </p:txBody>
      </p:sp>
      <p:grpSp>
        <p:nvGrpSpPr>
          <p:cNvPr id="66" name="Группа 65"/>
          <p:cNvGrpSpPr/>
          <p:nvPr/>
        </p:nvGrpSpPr>
        <p:grpSpPr>
          <a:xfrm>
            <a:off x="6705600" y="2578100"/>
            <a:ext cx="1828800" cy="1841500"/>
            <a:chOff x="6705600" y="2578100"/>
            <a:chExt cx="1828800" cy="1841500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7848600" y="2895600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8077200" y="2895600"/>
              <a:ext cx="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6705600" y="4010025"/>
              <a:ext cx="18288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PC </a:t>
              </a:r>
              <a:r>
                <a:rPr lang="en-US" sz="2000" b="1">
                  <a:latin typeface="Arial" charset="0"/>
                  <a:sym typeface="Symbol" pitchFamily="18" charset="2"/>
                </a:rPr>
                <a:t> PC + 4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49" name="Text Box 49"/>
            <p:cNvSpPr txBox="1">
              <a:spLocks noChangeArrowheads="1"/>
            </p:cNvSpPr>
            <p:nvPr/>
          </p:nvSpPr>
          <p:spPr bwMode="auto">
            <a:xfrm>
              <a:off x="7924800" y="2578100"/>
              <a:ext cx="3810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no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50" name="Text Box 50"/>
          <p:cNvSpPr txBox="1">
            <a:spLocks noChangeArrowheads="1"/>
          </p:cNvSpPr>
          <p:nvPr/>
        </p:nvSpPr>
        <p:spPr bwMode="auto">
          <a:xfrm>
            <a:off x="7175500" y="3352800"/>
            <a:ext cx="381000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no</a:t>
            </a:r>
            <a:endParaRPr lang="en-US" b="1">
              <a:latin typeface="Arial" charset="0"/>
            </a:endParaRPr>
          </a:p>
        </p:txBody>
      </p:sp>
      <p:grpSp>
        <p:nvGrpSpPr>
          <p:cNvPr id="67" name="Группа 66"/>
          <p:cNvGrpSpPr/>
          <p:nvPr/>
        </p:nvGrpSpPr>
        <p:grpSpPr>
          <a:xfrm>
            <a:off x="3810000" y="3352800"/>
            <a:ext cx="2057400" cy="1066800"/>
            <a:chOff x="3810000" y="3352800"/>
            <a:chExt cx="2057400" cy="1066800"/>
          </a:xfrm>
        </p:grpSpPr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4876800" y="35814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4876800" y="3570288"/>
              <a:ext cx="366713" cy="111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3810000" y="4010025"/>
              <a:ext cx="20574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PC </a:t>
              </a:r>
              <a:r>
                <a:rPr lang="en-US" sz="2000" b="1">
                  <a:latin typeface="Arial" charset="0"/>
                  <a:sym typeface="Symbol" pitchFamily="18" charset="2"/>
                </a:rPr>
                <a:t> perd addr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51" name="Text Box 51"/>
            <p:cNvSpPr txBox="1">
              <a:spLocks noChangeArrowheads="1"/>
            </p:cNvSpPr>
            <p:nvPr/>
          </p:nvSpPr>
          <p:spPr bwMode="auto">
            <a:xfrm>
              <a:off x="4406900" y="3352800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yes</a:t>
              </a:r>
              <a:endParaRPr lang="en-US" b="1">
                <a:latin typeface="Arial" charset="0"/>
              </a:endParaRPr>
            </a:p>
          </p:txBody>
        </p:sp>
      </p:grpSp>
      <p:grpSp>
        <p:nvGrpSpPr>
          <p:cNvPr id="73" name="Группа 72"/>
          <p:cNvGrpSpPr/>
          <p:nvPr/>
        </p:nvGrpSpPr>
        <p:grpSpPr>
          <a:xfrm>
            <a:off x="1066800" y="4572000"/>
            <a:ext cx="2514600" cy="1524000"/>
            <a:chOff x="1066800" y="4572000"/>
            <a:chExt cx="2514600" cy="1524000"/>
          </a:xfrm>
        </p:grpSpPr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2286000" y="45720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9" name="Группа 68"/>
            <p:cNvGrpSpPr/>
            <p:nvPr/>
          </p:nvGrpSpPr>
          <p:grpSpPr>
            <a:xfrm>
              <a:off x="1066800" y="5024438"/>
              <a:ext cx="2514600" cy="1071562"/>
              <a:chOff x="1066800" y="5024438"/>
              <a:chExt cx="2514600" cy="1071562"/>
            </a:xfrm>
          </p:grpSpPr>
          <p:grpSp>
            <p:nvGrpSpPr>
              <p:cNvPr id="43" name="Group 43"/>
              <p:cNvGrpSpPr>
                <a:grpSpLocks/>
              </p:cNvGrpSpPr>
              <p:nvPr/>
            </p:nvGrpSpPr>
            <p:grpSpPr bwMode="auto">
              <a:xfrm>
                <a:off x="1489075" y="5024438"/>
                <a:ext cx="1609725" cy="766762"/>
                <a:chOff x="3546" y="1869"/>
                <a:chExt cx="1014" cy="483"/>
              </a:xfrm>
            </p:grpSpPr>
            <p:grpSp>
              <p:nvGrpSpPr>
                <p:cNvPr id="44" name="Group 44"/>
                <p:cNvGrpSpPr>
                  <a:grpSpLocks/>
                </p:cNvGrpSpPr>
                <p:nvPr/>
              </p:nvGrpSpPr>
              <p:grpSpPr bwMode="auto">
                <a:xfrm>
                  <a:off x="3546" y="1869"/>
                  <a:ext cx="1014" cy="483"/>
                  <a:chOff x="3546" y="1869"/>
                  <a:chExt cx="734" cy="504"/>
                </a:xfrm>
              </p:grpSpPr>
              <p:sp>
                <p:nvSpPr>
                  <p:cNvPr id="46" name="Freeform 45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365 w 734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34"/>
                      <a:gd name="T22" fmla="*/ 0 h 504"/>
                      <a:gd name="T23" fmla="*/ 734 w 734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  <a:lnTo>
                          <a:pt x="365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46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34"/>
                      <a:gd name="T19" fmla="*/ 0 h 504"/>
                      <a:gd name="T20" fmla="*/ 734 w 734"/>
                      <a:gd name="T21" fmla="*/ 504 h 50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5" name="Rectangle 47"/>
                <p:cNvSpPr>
                  <a:spLocks noChangeArrowheads="1"/>
                </p:cNvSpPr>
                <p:nvPr/>
              </p:nvSpPr>
              <p:spPr bwMode="auto">
                <a:xfrm>
                  <a:off x="3600" y="2000"/>
                  <a:ext cx="96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2075" tIns="46038" rIns="92075" bIns="46038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Arial" charset="0"/>
                    </a:rPr>
                    <a:t>Branch ?</a:t>
                  </a:r>
                  <a:endParaRPr lang="en-US" sz="1400" b="1" dirty="0">
                    <a:latin typeface="Arial" charset="0"/>
                  </a:endParaRPr>
                </a:p>
              </p:txBody>
            </p:sp>
          </p:grp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1295400" y="54229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>
                <a:off x="1295400" y="5422900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Text Box 54"/>
              <p:cNvSpPr txBox="1">
                <a:spLocks noChangeArrowheads="1"/>
              </p:cNvSpPr>
              <p:nvPr/>
            </p:nvSpPr>
            <p:spPr bwMode="auto">
              <a:xfrm>
                <a:off x="3124200" y="57912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no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3302000" y="54102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56"/>
              <p:cNvSpPr>
                <a:spLocks noChangeShapeType="1"/>
              </p:cNvSpPr>
              <p:nvPr/>
            </p:nvSpPr>
            <p:spPr bwMode="auto">
              <a:xfrm>
                <a:off x="3073400" y="5410200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Text Box 57"/>
              <p:cNvSpPr txBox="1">
                <a:spLocks noChangeArrowheads="1"/>
              </p:cNvSpPr>
              <p:nvPr/>
            </p:nvSpPr>
            <p:spPr bwMode="auto">
              <a:xfrm>
                <a:off x="1066800" y="57912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yes</a:t>
                </a:r>
                <a:endParaRPr lang="en-US" b="1">
                  <a:latin typeface="Arial" charset="0"/>
                </a:endParaRPr>
              </a:p>
            </p:txBody>
          </p:sp>
        </p:grpSp>
      </p:grpSp>
      <p:grpSp>
        <p:nvGrpSpPr>
          <p:cNvPr id="72" name="Группа 71"/>
          <p:cNvGrpSpPr/>
          <p:nvPr/>
        </p:nvGrpSpPr>
        <p:grpSpPr>
          <a:xfrm>
            <a:off x="228600" y="5334000"/>
            <a:ext cx="685800" cy="1066800"/>
            <a:chOff x="228600" y="5334000"/>
            <a:chExt cx="685800" cy="1066800"/>
          </a:xfrm>
        </p:grpSpPr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533400" y="5334000"/>
              <a:ext cx="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Text Box 59"/>
            <p:cNvSpPr txBox="1">
              <a:spLocks noChangeArrowheads="1"/>
            </p:cNvSpPr>
            <p:nvPr/>
          </p:nvSpPr>
          <p:spPr bwMode="auto">
            <a:xfrm>
              <a:off x="228600" y="5730875"/>
              <a:ext cx="685800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Arial" charset="0"/>
                </a:rPr>
                <a:t>EXE</a:t>
              </a:r>
            </a:p>
          </p:txBody>
        </p:sp>
      </p:grpSp>
      <p:pic>
        <p:nvPicPr>
          <p:cNvPr id="74" name="Звук 7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7573433"/>
      </p:ext>
    </p:extLst>
  </p:cSld>
  <p:clrMapOvr>
    <a:masterClrMapping/>
  </p:clrMapOvr>
  <p:transition advTm="2553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3" grpId="0" animBg="1"/>
      <p:bldP spid="20" grpId="0" animBg="1"/>
      <p:bldP spid="21" grpId="0" animBg="1"/>
      <p:bldP spid="25" grpId="0" animBg="1"/>
      <p:bldP spid="26" grpId="0" animBg="1"/>
      <p:bldP spid="35" grpId="0" animBg="1"/>
      <p:bldP spid="48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57200" y="32004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Группа 54"/>
          <p:cNvGrpSpPr/>
          <p:nvPr/>
        </p:nvGrpSpPr>
        <p:grpSpPr>
          <a:xfrm>
            <a:off x="76200" y="3200400"/>
            <a:ext cx="8610600" cy="1981200"/>
            <a:chOff x="76200" y="3200400"/>
            <a:chExt cx="8610600" cy="1981200"/>
          </a:xfrm>
        </p:grpSpPr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533400" y="3200400"/>
              <a:ext cx="0" cy="198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457200" y="5181600"/>
              <a:ext cx="8229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76200" y="3962400"/>
              <a:ext cx="914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MEM</a:t>
              </a:r>
            </a:p>
          </p:txBody>
        </p:sp>
      </p:grp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457200" y="63246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" name="Группа 58"/>
          <p:cNvGrpSpPr/>
          <p:nvPr/>
        </p:nvGrpSpPr>
        <p:grpSpPr>
          <a:xfrm>
            <a:off x="152400" y="5181600"/>
            <a:ext cx="914400" cy="1143000"/>
            <a:chOff x="152400" y="5181600"/>
            <a:chExt cx="914400" cy="1143000"/>
          </a:xfrm>
        </p:grpSpPr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533400" y="51816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52400" y="5562600"/>
              <a:ext cx="914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WB</a:t>
              </a: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3810000" y="3805238"/>
            <a:ext cx="1905000" cy="1681162"/>
            <a:chOff x="3810000" y="3805238"/>
            <a:chExt cx="1905000" cy="1681162"/>
          </a:xfrm>
        </p:grpSpPr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810000" y="4772025"/>
              <a:ext cx="1905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Flush pipe &amp;</a:t>
              </a:r>
            </a:p>
            <a:p>
              <a:pPr algn="ctr"/>
              <a:r>
                <a:rPr lang="en-US" sz="2000" b="1">
                  <a:latin typeface="Arial" charset="0"/>
                </a:rPr>
                <a:t>update PC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4724400" y="4110038"/>
              <a:ext cx="0" cy="6905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4521200" y="4110038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724400" y="3805238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 dirty="0">
                  <a:latin typeface="Arial" charset="0"/>
                </a:rPr>
                <a:t>no</a:t>
              </a:r>
              <a:endParaRPr lang="en-US" b="1" dirty="0">
                <a:latin typeface="Arial" charset="0"/>
              </a:endParaRPr>
            </a:p>
          </p:txBody>
        </p:sp>
      </p:grpSp>
      <p:grpSp>
        <p:nvGrpSpPr>
          <p:cNvPr id="60" name="Группа 59"/>
          <p:cNvGrpSpPr/>
          <p:nvPr/>
        </p:nvGrpSpPr>
        <p:grpSpPr>
          <a:xfrm>
            <a:off x="3657600" y="5486400"/>
            <a:ext cx="2209800" cy="1095375"/>
            <a:chOff x="3657600" y="5486400"/>
            <a:chExt cx="2209800" cy="1095375"/>
          </a:xfrm>
        </p:grpSpPr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3657600" y="5867400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>
                  <a:latin typeface="Arial" charset="0"/>
                </a:rPr>
                <a:t>with correct inst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4800600" y="54864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" name="Группа 57"/>
          <p:cNvGrpSpPr/>
          <p:nvPr/>
        </p:nvGrpSpPr>
        <p:grpSpPr>
          <a:xfrm>
            <a:off x="1676400" y="3805238"/>
            <a:ext cx="1676400" cy="1023937"/>
            <a:chOff x="1676400" y="3805238"/>
            <a:chExt cx="1676400" cy="1023937"/>
          </a:xfrm>
        </p:grpSpPr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2590800" y="4122738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2590800" y="4114800"/>
              <a:ext cx="381000" cy="79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2362200" y="3805238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yes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16764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continue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5638800" y="1952625"/>
            <a:ext cx="1676400" cy="409575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45720" rIns="45720">
            <a:spAutoFit/>
          </a:bodyPr>
          <a:lstStyle/>
          <a:p>
            <a:pPr algn="ctr"/>
            <a:r>
              <a:rPr lang="en-US" sz="2000" b="1" dirty="0">
                <a:latin typeface="Arial" charset="0"/>
              </a:rPr>
              <a:t>continue</a:t>
            </a:r>
            <a:endParaRPr lang="en-US" b="1" dirty="0">
              <a:latin typeface="Arial" charset="0"/>
            </a:endParaRPr>
          </a:p>
        </p:txBody>
      </p:sp>
      <p:grpSp>
        <p:nvGrpSpPr>
          <p:cNvPr id="56" name="Группа 55"/>
          <p:cNvGrpSpPr/>
          <p:nvPr/>
        </p:nvGrpSpPr>
        <p:grpSpPr>
          <a:xfrm>
            <a:off x="2971800" y="3429000"/>
            <a:ext cx="1609725" cy="1066800"/>
            <a:chOff x="2971800" y="3429000"/>
            <a:chExt cx="1609725" cy="1066800"/>
          </a:xfrm>
        </p:grpSpPr>
        <p:grpSp>
          <p:nvGrpSpPr>
            <p:cNvPr id="22" name="Group 22"/>
            <p:cNvGrpSpPr>
              <a:grpSpLocks/>
            </p:cNvGrpSpPr>
            <p:nvPr/>
          </p:nvGrpSpPr>
          <p:grpSpPr bwMode="auto">
            <a:xfrm>
              <a:off x="2971800" y="3729038"/>
              <a:ext cx="1609725" cy="766762"/>
              <a:chOff x="1248" y="2784"/>
              <a:chExt cx="1014" cy="483"/>
            </a:xfrm>
          </p:grpSpPr>
          <p:grpSp>
            <p:nvGrpSpPr>
              <p:cNvPr id="23" name="Group 23"/>
              <p:cNvGrpSpPr>
                <a:grpSpLocks/>
              </p:cNvGrpSpPr>
              <p:nvPr/>
            </p:nvGrpSpPr>
            <p:grpSpPr bwMode="auto">
              <a:xfrm>
                <a:off x="1248" y="2784"/>
                <a:ext cx="1014" cy="483"/>
                <a:chOff x="3546" y="1869"/>
                <a:chExt cx="734" cy="504"/>
              </a:xfrm>
            </p:grpSpPr>
            <p:sp>
              <p:nvSpPr>
                <p:cNvPr id="25" name="Freeform 24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365 w 734"/>
                    <a:gd name="T13" fmla="*/ 0 h 5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4"/>
                    <a:gd name="T22" fmla="*/ 0 h 504"/>
                    <a:gd name="T23" fmla="*/ 734 w 734"/>
                    <a:gd name="T24" fmla="*/ 504 h 5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  <a:lnTo>
                        <a:pt x="365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4"/>
                    <a:gd name="T19" fmla="*/ 0 h 504"/>
                    <a:gd name="T20" fmla="*/ 734 w 734"/>
                    <a:gd name="T21" fmla="*/ 504 h 50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1302" y="2812"/>
                <a:ext cx="96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sz="1800" b="1">
                    <a:latin typeface="Arial" charset="0"/>
                  </a:rPr>
                  <a:t>Corect </a:t>
                </a:r>
              </a:p>
              <a:p>
                <a:pPr algn="ctr"/>
                <a:r>
                  <a:rPr lang="en-US" sz="1800" b="1">
                    <a:latin typeface="Arial" charset="0"/>
                  </a:rPr>
                  <a:t>pred ?</a:t>
                </a:r>
                <a:endParaRPr lang="en-US" sz="1400" b="1">
                  <a:latin typeface="Arial" charset="0"/>
                </a:endParaRPr>
              </a:p>
            </p:txBody>
          </p:sp>
        </p:grp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3784600" y="3429000"/>
              <a:ext cx="0" cy="292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2971800" y="1952625"/>
            <a:ext cx="1676400" cy="714375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45720" rIns="45720">
            <a:spAutoFit/>
          </a:bodyPr>
          <a:lstStyle/>
          <a:p>
            <a:pPr algn="ctr"/>
            <a:r>
              <a:rPr lang="en-US" sz="2000" b="1" dirty="0">
                <a:latin typeface="Arial" charset="0"/>
              </a:rPr>
              <a:t>Calculate </a:t>
            </a:r>
            <a:r>
              <a:rPr lang="en-US" sz="2000" b="1" dirty="0" err="1">
                <a:latin typeface="Arial" charset="0"/>
              </a:rPr>
              <a:t>br</a:t>
            </a:r>
            <a:endParaRPr lang="en-US" sz="2000" b="1" dirty="0">
              <a:latin typeface="Arial" charset="0"/>
            </a:endParaRPr>
          </a:p>
          <a:p>
            <a:pPr algn="ctr"/>
            <a:r>
              <a:rPr lang="en-US" sz="2000" b="1" dirty="0" err="1">
                <a:latin typeface="Arial" charset="0"/>
              </a:rPr>
              <a:t>cond</a:t>
            </a:r>
            <a:r>
              <a:rPr lang="en-US" sz="2000" b="1" dirty="0">
                <a:latin typeface="Arial" charset="0"/>
              </a:rPr>
              <a:t> &amp; </a:t>
            </a:r>
            <a:r>
              <a:rPr lang="en-US" sz="2000" b="1" dirty="0" err="1">
                <a:latin typeface="Arial" charset="0"/>
              </a:rPr>
              <a:t>trgt</a:t>
            </a:r>
            <a:endParaRPr lang="en-US" b="1" dirty="0">
              <a:latin typeface="Arial" charset="0"/>
            </a:endParaRPr>
          </a:p>
        </p:txBody>
      </p:sp>
      <p:grpSp>
        <p:nvGrpSpPr>
          <p:cNvPr id="51" name="Группа 50"/>
          <p:cNvGrpSpPr/>
          <p:nvPr/>
        </p:nvGrpSpPr>
        <p:grpSpPr>
          <a:xfrm>
            <a:off x="152400" y="533400"/>
            <a:ext cx="8534400" cy="2667000"/>
            <a:chOff x="152400" y="533400"/>
            <a:chExt cx="8534400" cy="2667000"/>
          </a:xfrm>
        </p:grpSpPr>
        <p:sp>
          <p:nvSpPr>
            <p:cNvPr id="3" name="Line 3"/>
            <p:cNvSpPr>
              <a:spLocks noChangeShapeType="1"/>
            </p:cNvSpPr>
            <p:nvPr/>
          </p:nvSpPr>
          <p:spPr bwMode="auto">
            <a:xfrm>
              <a:off x="533400" y="68580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533400"/>
              <a:ext cx="533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ID</a:t>
              </a:r>
            </a:p>
          </p:txBody>
        </p:sp>
        <p:grpSp>
          <p:nvGrpSpPr>
            <p:cNvPr id="50" name="Группа 49"/>
            <p:cNvGrpSpPr/>
            <p:nvPr/>
          </p:nvGrpSpPr>
          <p:grpSpPr>
            <a:xfrm>
              <a:off x="152400" y="762000"/>
              <a:ext cx="8534400" cy="2438400"/>
              <a:chOff x="152400" y="762000"/>
              <a:chExt cx="8534400" cy="2438400"/>
            </a:xfrm>
          </p:grpSpPr>
          <p:sp>
            <p:nvSpPr>
              <p:cNvPr id="5" name="Line 5"/>
              <p:cNvSpPr>
                <a:spLocks noChangeShapeType="1"/>
              </p:cNvSpPr>
              <p:nvPr/>
            </p:nvSpPr>
            <p:spPr bwMode="auto">
              <a:xfrm>
                <a:off x="457200" y="1143000"/>
                <a:ext cx="8229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533400" y="1143000"/>
                <a:ext cx="0" cy="20574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Text Box 10"/>
              <p:cNvSpPr txBox="1">
                <a:spLocks noChangeArrowheads="1"/>
              </p:cNvSpPr>
              <p:nvPr/>
            </p:nvSpPr>
            <p:spPr bwMode="auto">
              <a:xfrm>
                <a:off x="152400" y="19050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1">
                    <a:latin typeface="Arial" charset="0"/>
                  </a:rPr>
                  <a:t>EXE</a:t>
                </a:r>
              </a:p>
            </p:txBody>
          </p:sp>
          <p:grpSp>
            <p:nvGrpSpPr>
              <p:cNvPr id="15" name="Group 15"/>
              <p:cNvGrpSpPr>
                <a:grpSpLocks/>
              </p:cNvGrpSpPr>
              <p:nvPr/>
            </p:nvGrpSpPr>
            <p:grpSpPr bwMode="auto">
              <a:xfrm>
                <a:off x="4419600" y="1114425"/>
                <a:ext cx="1609725" cy="766763"/>
                <a:chOff x="3546" y="1869"/>
                <a:chExt cx="1014" cy="483"/>
              </a:xfrm>
            </p:grpSpPr>
            <p:grpSp>
              <p:nvGrpSpPr>
                <p:cNvPr id="16" name="Group 16"/>
                <p:cNvGrpSpPr>
                  <a:grpSpLocks/>
                </p:cNvGrpSpPr>
                <p:nvPr/>
              </p:nvGrpSpPr>
              <p:grpSpPr bwMode="auto">
                <a:xfrm>
                  <a:off x="3546" y="1869"/>
                  <a:ext cx="1014" cy="483"/>
                  <a:chOff x="3546" y="1869"/>
                  <a:chExt cx="734" cy="504"/>
                </a:xfrm>
              </p:grpSpPr>
              <p:sp>
                <p:nvSpPr>
                  <p:cNvPr id="18" name="Freeform 17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365 w 734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34"/>
                      <a:gd name="T22" fmla="*/ 0 h 504"/>
                      <a:gd name="T23" fmla="*/ 734 w 734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  <a:lnTo>
                          <a:pt x="365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18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34"/>
                      <a:gd name="T19" fmla="*/ 0 h 504"/>
                      <a:gd name="T20" fmla="*/ 734 w 734"/>
                      <a:gd name="T21" fmla="*/ 504 h 50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" name="Rectangle 19"/>
                <p:cNvSpPr>
                  <a:spLocks noChangeArrowheads="1"/>
                </p:cNvSpPr>
                <p:nvPr/>
              </p:nvSpPr>
              <p:spPr bwMode="auto">
                <a:xfrm>
                  <a:off x="3600" y="2000"/>
                  <a:ext cx="96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2075" tIns="46038" rIns="92075" bIns="46038">
                  <a:spAutoFit/>
                </a:bodyPr>
                <a:lstStyle/>
                <a:p>
                  <a:pPr algn="ctr"/>
                  <a:r>
                    <a:rPr lang="en-US" sz="1800" b="1">
                      <a:latin typeface="Arial" charset="0"/>
                    </a:rPr>
                    <a:t>Branch ?</a:t>
                  </a:r>
                  <a:endParaRPr lang="en-US" sz="1400" b="1">
                    <a:latin typeface="Arial" charset="0"/>
                  </a:endParaRPr>
                </a:p>
              </p:txBody>
            </p:sp>
          </p:grpSp>
          <p:sp>
            <p:nvSpPr>
              <p:cNvPr id="37" name="Line 37"/>
              <p:cNvSpPr>
                <a:spLocks noChangeShapeType="1"/>
              </p:cNvSpPr>
              <p:nvPr/>
            </p:nvSpPr>
            <p:spPr bwMode="auto">
              <a:xfrm>
                <a:off x="3810000" y="1508125"/>
                <a:ext cx="0" cy="4445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3810000" y="1495425"/>
                <a:ext cx="609600" cy="127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3810000" y="1190625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yes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6477000" y="1495425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5969000" y="1495425"/>
                <a:ext cx="5080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Text Box 42"/>
              <p:cNvSpPr txBox="1">
                <a:spLocks noChangeArrowheads="1"/>
              </p:cNvSpPr>
              <p:nvPr/>
            </p:nvSpPr>
            <p:spPr bwMode="auto">
              <a:xfrm>
                <a:off x="6172200" y="1177925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no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46" name="Line 46"/>
              <p:cNvSpPr>
                <a:spLocks noChangeShapeType="1"/>
              </p:cNvSpPr>
              <p:nvPr/>
            </p:nvSpPr>
            <p:spPr bwMode="auto">
              <a:xfrm>
                <a:off x="5219700" y="762000"/>
                <a:ext cx="0" cy="3683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9" name="Rectangle 2"/>
          <p:cNvSpPr txBox="1">
            <a:spLocks noChangeArrowheads="1"/>
          </p:cNvSpPr>
          <p:nvPr/>
        </p:nvSpPr>
        <p:spPr>
          <a:xfrm>
            <a:off x="1085235" y="272845"/>
            <a:ext cx="7162800" cy="457200"/>
          </a:xfrm>
          <a:prstGeom prst="rect">
            <a:avLst/>
          </a:prstGeom>
          <a:noFill/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sz="3200" kern="0" dirty="0">
                <a:solidFill>
                  <a:srgbClr val="0860A8"/>
                </a:solidFill>
                <a:cs typeface="Arial"/>
              </a:rPr>
              <a:t>Using The BTB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2667000" y="2679700"/>
            <a:ext cx="2209800" cy="749300"/>
            <a:chOff x="2667000" y="2679700"/>
            <a:chExt cx="2209800" cy="749300"/>
          </a:xfrm>
        </p:grpSpPr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2667000" y="3019425"/>
              <a:ext cx="22098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Update BTB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53" name="Line 45"/>
            <p:cNvSpPr>
              <a:spLocks noChangeShapeType="1"/>
            </p:cNvSpPr>
            <p:nvPr/>
          </p:nvSpPr>
          <p:spPr bwMode="auto">
            <a:xfrm>
              <a:off x="3771900" y="2679700"/>
              <a:ext cx="0" cy="368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1" name="Звук 6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3586655"/>
      </p:ext>
    </p:extLst>
  </p:cSld>
  <p:clrMapOvr>
    <a:masterClrMapping/>
  </p:clrMapOvr>
  <p:transition advTm="1990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43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30480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kern="0" dirty="0" smtClean="0">
                <a:solidFill>
                  <a:srgbClr val="0070C0"/>
                </a:solidFill>
              </a:rPr>
              <a:t>Adding a BTB to the Pipeline</a:t>
            </a:r>
          </a:p>
        </p:txBody>
      </p:sp>
      <p:grpSp>
        <p:nvGrpSpPr>
          <p:cNvPr id="3" name="Group 239"/>
          <p:cNvGrpSpPr>
            <a:grpSpLocks/>
          </p:cNvGrpSpPr>
          <p:nvPr/>
        </p:nvGrpSpPr>
        <p:grpSpPr bwMode="auto">
          <a:xfrm>
            <a:off x="519483" y="1066800"/>
            <a:ext cx="8446785" cy="4727575"/>
            <a:chOff x="436" y="912"/>
            <a:chExt cx="4892" cy="2738"/>
          </a:xfrm>
        </p:grpSpPr>
        <p:sp>
          <p:nvSpPr>
            <p:cNvPr id="4" name="AutoShape 151"/>
            <p:cNvSpPr>
              <a:spLocks noChangeArrowheads="1"/>
            </p:cNvSpPr>
            <p:nvPr/>
          </p:nvSpPr>
          <p:spPr bwMode="auto">
            <a:xfrm rot="5400000">
              <a:off x="4939" y="2562"/>
              <a:ext cx="297" cy="88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AutoShape 138"/>
            <p:cNvSpPr>
              <a:spLocks noChangeArrowheads="1"/>
            </p:cNvSpPr>
            <p:nvPr/>
          </p:nvSpPr>
          <p:spPr bwMode="auto">
            <a:xfrm rot="5400000">
              <a:off x="2959" y="3266"/>
              <a:ext cx="297" cy="89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39"/>
            <p:cNvSpPr>
              <a:spLocks/>
            </p:cNvSpPr>
            <p:nvPr/>
          </p:nvSpPr>
          <p:spPr bwMode="auto">
            <a:xfrm>
              <a:off x="2960" y="1992"/>
              <a:ext cx="151" cy="179"/>
            </a:xfrm>
            <a:custGeom>
              <a:avLst/>
              <a:gdLst>
                <a:gd name="T0" fmla="*/ 73 w 151"/>
                <a:gd name="T1" fmla="*/ 177 h 239"/>
                <a:gd name="T2" fmla="*/ 86 w 151"/>
                <a:gd name="T3" fmla="*/ 177 h 239"/>
                <a:gd name="T4" fmla="*/ 98 w 151"/>
                <a:gd name="T5" fmla="*/ 174 h 239"/>
                <a:gd name="T6" fmla="*/ 109 w 151"/>
                <a:gd name="T7" fmla="*/ 168 h 239"/>
                <a:gd name="T8" fmla="*/ 119 w 151"/>
                <a:gd name="T9" fmla="*/ 161 h 239"/>
                <a:gd name="T10" fmla="*/ 129 w 151"/>
                <a:gd name="T11" fmla="*/ 152 h 239"/>
                <a:gd name="T12" fmla="*/ 134 w 151"/>
                <a:gd name="T13" fmla="*/ 141 h 239"/>
                <a:gd name="T14" fmla="*/ 142 w 151"/>
                <a:gd name="T15" fmla="*/ 129 h 239"/>
                <a:gd name="T16" fmla="*/ 146 w 151"/>
                <a:gd name="T17" fmla="*/ 116 h 239"/>
                <a:gd name="T18" fmla="*/ 150 w 151"/>
                <a:gd name="T19" fmla="*/ 103 h 239"/>
                <a:gd name="T20" fmla="*/ 150 w 151"/>
                <a:gd name="T21" fmla="*/ 89 h 239"/>
                <a:gd name="T22" fmla="*/ 150 w 151"/>
                <a:gd name="T23" fmla="*/ 75 h 239"/>
                <a:gd name="T24" fmla="*/ 146 w 151"/>
                <a:gd name="T25" fmla="*/ 60 h 239"/>
                <a:gd name="T26" fmla="*/ 142 w 151"/>
                <a:gd name="T27" fmla="*/ 47 h 239"/>
                <a:gd name="T28" fmla="*/ 134 w 151"/>
                <a:gd name="T29" fmla="*/ 36 h 239"/>
                <a:gd name="T30" fmla="*/ 129 w 151"/>
                <a:gd name="T31" fmla="*/ 25 h 239"/>
                <a:gd name="T32" fmla="*/ 119 w 151"/>
                <a:gd name="T33" fmla="*/ 17 h 239"/>
                <a:gd name="T34" fmla="*/ 109 w 151"/>
                <a:gd name="T35" fmla="*/ 10 h 239"/>
                <a:gd name="T36" fmla="*/ 98 w 151"/>
                <a:gd name="T37" fmla="*/ 4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4 h 239"/>
                <a:gd name="T46" fmla="*/ 40 w 151"/>
                <a:gd name="T47" fmla="*/ 10 h 239"/>
                <a:gd name="T48" fmla="*/ 31 w 151"/>
                <a:gd name="T49" fmla="*/ 17 h 239"/>
                <a:gd name="T50" fmla="*/ 21 w 151"/>
                <a:gd name="T51" fmla="*/ 25 h 239"/>
                <a:gd name="T52" fmla="*/ 14 w 151"/>
                <a:gd name="T53" fmla="*/ 36 h 239"/>
                <a:gd name="T54" fmla="*/ 8 w 151"/>
                <a:gd name="T55" fmla="*/ 47 h 239"/>
                <a:gd name="T56" fmla="*/ 4 w 151"/>
                <a:gd name="T57" fmla="*/ 60 h 239"/>
                <a:gd name="T58" fmla="*/ 0 w 151"/>
                <a:gd name="T59" fmla="*/ 75 h 239"/>
                <a:gd name="T60" fmla="*/ 0 w 151"/>
                <a:gd name="T61" fmla="*/ 89 h 239"/>
                <a:gd name="T62" fmla="*/ 0 w 151"/>
                <a:gd name="T63" fmla="*/ 103 h 239"/>
                <a:gd name="T64" fmla="*/ 4 w 151"/>
                <a:gd name="T65" fmla="*/ 116 h 239"/>
                <a:gd name="T66" fmla="*/ 8 w 151"/>
                <a:gd name="T67" fmla="*/ 129 h 239"/>
                <a:gd name="T68" fmla="*/ 14 w 151"/>
                <a:gd name="T69" fmla="*/ 141 h 239"/>
                <a:gd name="T70" fmla="*/ 21 w 151"/>
                <a:gd name="T71" fmla="*/ 152 h 239"/>
                <a:gd name="T72" fmla="*/ 31 w 151"/>
                <a:gd name="T73" fmla="*/ 161 h 239"/>
                <a:gd name="T74" fmla="*/ 40 w 151"/>
                <a:gd name="T75" fmla="*/ 168 h 239"/>
                <a:gd name="T76" fmla="*/ 50 w 151"/>
                <a:gd name="T77" fmla="*/ 174 h 239"/>
                <a:gd name="T78" fmla="*/ 62 w 151"/>
                <a:gd name="T79" fmla="*/ 177 h 239"/>
                <a:gd name="T80" fmla="*/ 75 w 151"/>
                <a:gd name="T81" fmla="*/ 178 h 239"/>
                <a:gd name="T82" fmla="*/ 75 w 151"/>
                <a:gd name="T83" fmla="*/ 17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44"/>
            <p:cNvSpPr>
              <a:spLocks noChangeArrowheads="1"/>
            </p:cNvSpPr>
            <p:nvPr/>
          </p:nvSpPr>
          <p:spPr bwMode="auto">
            <a:xfrm>
              <a:off x="2985" y="202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AutoShape 142"/>
            <p:cNvSpPr>
              <a:spLocks noChangeArrowheads="1"/>
            </p:cNvSpPr>
            <p:nvPr/>
          </p:nvSpPr>
          <p:spPr bwMode="auto">
            <a:xfrm rot="5400000">
              <a:off x="2992" y="2540"/>
              <a:ext cx="297" cy="89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147"/>
            <p:cNvSpPr>
              <a:spLocks noChangeArrowheads="1"/>
            </p:cNvSpPr>
            <p:nvPr/>
          </p:nvSpPr>
          <p:spPr bwMode="auto">
            <a:xfrm rot="16200000" flipH="1">
              <a:off x="1006" y="1425"/>
              <a:ext cx="327" cy="88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53"/>
            <p:cNvSpPr>
              <a:spLocks noChangeArrowheads="1"/>
            </p:cNvSpPr>
            <p:nvPr/>
          </p:nvSpPr>
          <p:spPr bwMode="auto">
            <a:xfrm>
              <a:off x="1162" y="2852"/>
              <a:ext cx="436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"/>
            <p:cNvSpPr>
              <a:spLocks noChangeShapeType="1"/>
            </p:cNvSpPr>
            <p:nvPr/>
          </p:nvSpPr>
          <p:spPr bwMode="auto">
            <a:xfrm flipV="1">
              <a:off x="1566" y="158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4"/>
            <p:cNvSpPr>
              <a:spLocks noChangeShapeType="1"/>
            </p:cNvSpPr>
            <p:nvPr/>
          </p:nvSpPr>
          <p:spPr bwMode="auto">
            <a:xfrm>
              <a:off x="1041" y="2136"/>
              <a:ext cx="12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H="1" flipV="1">
              <a:off x="2334" y="2959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2260" y="3037"/>
              <a:ext cx="1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 flipH="1" flipV="1">
              <a:off x="2656" y="2959"/>
              <a:ext cx="3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69" y="2112"/>
              <a:ext cx="479" cy="612"/>
            </a:xfrm>
            <a:custGeom>
              <a:avLst/>
              <a:gdLst>
                <a:gd name="T0" fmla="*/ 478 w 519"/>
                <a:gd name="T1" fmla="*/ 611 h 541"/>
                <a:gd name="T2" fmla="*/ 47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478 w 519"/>
                <a:gd name="T9" fmla="*/ 611 h 541"/>
                <a:gd name="T10" fmla="*/ 47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233" y="2154"/>
              <a:ext cx="1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2028" y="2987"/>
              <a:ext cx="40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V="1">
              <a:off x="2623" y="2987"/>
              <a:ext cx="12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2002" y="2441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7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9 h 24"/>
                <a:gd name="T14" fmla="*/ 20 w 24"/>
                <a:gd name="T15" fmla="*/ 17 h 24"/>
                <a:gd name="T16" fmla="*/ 21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9 h 24"/>
                <a:gd name="T24" fmla="*/ 21 w 24"/>
                <a:gd name="T25" fmla="*/ 7 h 24"/>
                <a:gd name="T26" fmla="*/ 20 w 24"/>
                <a:gd name="T27" fmla="*/ 5 h 24"/>
                <a:gd name="T28" fmla="*/ 20 w 24"/>
                <a:gd name="T29" fmla="*/ 5 h 24"/>
                <a:gd name="T30" fmla="*/ 18 w 24"/>
                <a:gd name="T31" fmla="*/ 4 h 24"/>
                <a:gd name="T32" fmla="*/ 17 w 24"/>
                <a:gd name="T33" fmla="*/ 2 h 24"/>
                <a:gd name="T34" fmla="*/ 17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2002" y="2348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7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9 h 24"/>
                <a:gd name="T14" fmla="*/ 20 w 24"/>
                <a:gd name="T15" fmla="*/ 17 h 24"/>
                <a:gd name="T16" fmla="*/ 21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9 h 24"/>
                <a:gd name="T24" fmla="*/ 21 w 24"/>
                <a:gd name="T25" fmla="*/ 7 h 24"/>
                <a:gd name="T26" fmla="*/ 20 w 24"/>
                <a:gd name="T27" fmla="*/ 5 h 24"/>
                <a:gd name="T28" fmla="*/ 20 w 24"/>
                <a:gd name="T29" fmla="*/ 5 h 24"/>
                <a:gd name="T30" fmla="*/ 18 w 24"/>
                <a:gd name="T31" fmla="*/ 4 h 24"/>
                <a:gd name="T32" fmla="*/ 17 w 24"/>
                <a:gd name="T33" fmla="*/ 2 h 24"/>
                <a:gd name="T34" fmla="*/ 17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02" y="3194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8 h 24"/>
                <a:gd name="T14" fmla="*/ 20 w 24"/>
                <a:gd name="T15" fmla="*/ 18 h 24"/>
                <a:gd name="T16" fmla="*/ 20 w 24"/>
                <a:gd name="T17" fmla="*/ 16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0 w 24"/>
                <a:gd name="T25" fmla="*/ 8 h 24"/>
                <a:gd name="T26" fmla="*/ 20 w 24"/>
                <a:gd name="T27" fmla="*/ 6 h 24"/>
                <a:gd name="T28" fmla="*/ 20 w 24"/>
                <a:gd name="T29" fmla="*/ 4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1836" y="2449"/>
              <a:ext cx="18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 flipV="1">
              <a:off x="2028" y="3203"/>
              <a:ext cx="71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 flipH="1">
              <a:off x="1834" y="1920"/>
              <a:ext cx="9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4841" y="1679"/>
              <a:ext cx="86" cy="1777"/>
            </a:xfrm>
            <a:custGeom>
              <a:avLst/>
              <a:gdLst>
                <a:gd name="T0" fmla="*/ 85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2747" y="1679"/>
              <a:ext cx="86" cy="1777"/>
            </a:xfrm>
            <a:custGeom>
              <a:avLst/>
              <a:gdLst>
                <a:gd name="T0" fmla="*/ 85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 flipV="1">
              <a:off x="3107" y="3457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3134" y="2388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3273" y="3168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 flipV="1">
              <a:off x="3604" y="2395"/>
              <a:ext cx="198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154" y="2817"/>
              <a:ext cx="226" cy="345"/>
            </a:xfrm>
            <a:custGeom>
              <a:avLst/>
              <a:gdLst>
                <a:gd name="T0" fmla="*/ 113 w 174"/>
                <a:gd name="T1" fmla="*/ 344 h 367"/>
                <a:gd name="T2" fmla="*/ 132 w 174"/>
                <a:gd name="T3" fmla="*/ 342 h 367"/>
                <a:gd name="T4" fmla="*/ 149 w 174"/>
                <a:gd name="T5" fmla="*/ 336 h 367"/>
                <a:gd name="T6" fmla="*/ 165 w 174"/>
                <a:gd name="T7" fmla="*/ 324 h 367"/>
                <a:gd name="T8" fmla="*/ 179 w 174"/>
                <a:gd name="T9" fmla="*/ 312 h 367"/>
                <a:gd name="T10" fmla="*/ 192 w 174"/>
                <a:gd name="T11" fmla="*/ 294 h 367"/>
                <a:gd name="T12" fmla="*/ 204 w 174"/>
                <a:gd name="T13" fmla="*/ 274 h 367"/>
                <a:gd name="T14" fmla="*/ 212 w 174"/>
                <a:gd name="T15" fmla="*/ 251 h 367"/>
                <a:gd name="T16" fmla="*/ 220 w 174"/>
                <a:gd name="T17" fmla="*/ 227 h 367"/>
                <a:gd name="T18" fmla="*/ 225 w 174"/>
                <a:gd name="T19" fmla="*/ 200 h 367"/>
                <a:gd name="T20" fmla="*/ 225 w 174"/>
                <a:gd name="T21" fmla="*/ 171 h 367"/>
                <a:gd name="T22" fmla="*/ 225 w 174"/>
                <a:gd name="T23" fmla="*/ 145 h 367"/>
                <a:gd name="T24" fmla="*/ 220 w 174"/>
                <a:gd name="T25" fmla="*/ 118 h 367"/>
                <a:gd name="T26" fmla="*/ 212 w 174"/>
                <a:gd name="T27" fmla="*/ 92 h 367"/>
                <a:gd name="T28" fmla="*/ 204 w 174"/>
                <a:gd name="T29" fmla="*/ 71 h 367"/>
                <a:gd name="T30" fmla="*/ 192 w 174"/>
                <a:gd name="T31" fmla="*/ 51 h 367"/>
                <a:gd name="T32" fmla="*/ 179 w 174"/>
                <a:gd name="T33" fmla="*/ 33 h 367"/>
                <a:gd name="T34" fmla="*/ 165 w 174"/>
                <a:gd name="T35" fmla="*/ 19 h 367"/>
                <a:gd name="T36" fmla="*/ 149 w 174"/>
                <a:gd name="T37" fmla="*/ 8 h 367"/>
                <a:gd name="T38" fmla="*/ 132 w 174"/>
                <a:gd name="T39" fmla="*/ 2 h 367"/>
                <a:gd name="T40" fmla="*/ 113 w 174"/>
                <a:gd name="T41" fmla="*/ 0 h 367"/>
                <a:gd name="T42" fmla="*/ 95 w 174"/>
                <a:gd name="T43" fmla="*/ 2 h 367"/>
                <a:gd name="T44" fmla="*/ 78 w 174"/>
                <a:gd name="T45" fmla="*/ 8 h 367"/>
                <a:gd name="T46" fmla="*/ 62 w 174"/>
                <a:gd name="T47" fmla="*/ 19 h 367"/>
                <a:gd name="T48" fmla="*/ 48 w 174"/>
                <a:gd name="T49" fmla="*/ 33 h 367"/>
                <a:gd name="T50" fmla="*/ 35 w 174"/>
                <a:gd name="T51" fmla="*/ 51 h 367"/>
                <a:gd name="T52" fmla="*/ 22 w 174"/>
                <a:gd name="T53" fmla="*/ 71 h 367"/>
                <a:gd name="T54" fmla="*/ 13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3 w 174"/>
                <a:gd name="T67" fmla="*/ 251 h 367"/>
                <a:gd name="T68" fmla="*/ 22 w 174"/>
                <a:gd name="T69" fmla="*/ 274 h 367"/>
                <a:gd name="T70" fmla="*/ 35 w 174"/>
                <a:gd name="T71" fmla="*/ 294 h 367"/>
                <a:gd name="T72" fmla="*/ 48 w 174"/>
                <a:gd name="T73" fmla="*/ 312 h 367"/>
                <a:gd name="T74" fmla="*/ 62 w 174"/>
                <a:gd name="T75" fmla="*/ 324 h 367"/>
                <a:gd name="T76" fmla="*/ 78 w 174"/>
                <a:gd name="T77" fmla="*/ 336 h 367"/>
                <a:gd name="T78" fmla="*/ 95 w 174"/>
                <a:gd name="T79" fmla="*/ 342 h 367"/>
                <a:gd name="T80" fmla="*/ 113 w 174"/>
                <a:gd name="T81" fmla="*/ 344 h 367"/>
                <a:gd name="T82" fmla="*/ 11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2834" y="2987"/>
              <a:ext cx="32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2946" y="2304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 flipV="1">
              <a:off x="2836" y="1920"/>
              <a:ext cx="3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2973" y="2472"/>
              <a:ext cx="24" cy="24"/>
            </a:xfrm>
            <a:custGeom>
              <a:avLst/>
              <a:gdLst>
                <a:gd name="T0" fmla="*/ 10 w 26"/>
                <a:gd name="T1" fmla="*/ 23 h 24"/>
                <a:gd name="T2" fmla="*/ 12 w 26"/>
                <a:gd name="T3" fmla="*/ 23 h 24"/>
                <a:gd name="T4" fmla="*/ 14 w 26"/>
                <a:gd name="T5" fmla="*/ 23 h 24"/>
                <a:gd name="T6" fmla="*/ 16 w 26"/>
                <a:gd name="T7" fmla="*/ 23 h 24"/>
                <a:gd name="T8" fmla="*/ 18 w 26"/>
                <a:gd name="T9" fmla="*/ 21 h 24"/>
                <a:gd name="T10" fmla="*/ 19 w 26"/>
                <a:gd name="T11" fmla="*/ 21 h 24"/>
                <a:gd name="T12" fmla="*/ 19 w 26"/>
                <a:gd name="T13" fmla="*/ 19 h 24"/>
                <a:gd name="T14" fmla="*/ 21 w 26"/>
                <a:gd name="T15" fmla="*/ 17 h 24"/>
                <a:gd name="T16" fmla="*/ 21 w 26"/>
                <a:gd name="T17" fmla="*/ 15 h 24"/>
                <a:gd name="T18" fmla="*/ 21 w 26"/>
                <a:gd name="T19" fmla="*/ 14 h 24"/>
                <a:gd name="T20" fmla="*/ 23 w 26"/>
                <a:gd name="T21" fmla="*/ 12 h 24"/>
                <a:gd name="T22" fmla="*/ 21 w 26"/>
                <a:gd name="T23" fmla="*/ 10 h 24"/>
                <a:gd name="T24" fmla="*/ 21 w 26"/>
                <a:gd name="T25" fmla="*/ 10 h 24"/>
                <a:gd name="T26" fmla="*/ 21 w 26"/>
                <a:gd name="T27" fmla="*/ 8 h 24"/>
                <a:gd name="T28" fmla="*/ 19 w 26"/>
                <a:gd name="T29" fmla="*/ 6 h 24"/>
                <a:gd name="T30" fmla="*/ 19 w 26"/>
                <a:gd name="T31" fmla="*/ 4 h 24"/>
                <a:gd name="T32" fmla="*/ 18 w 26"/>
                <a:gd name="T33" fmla="*/ 4 h 24"/>
                <a:gd name="T34" fmla="*/ 16 w 26"/>
                <a:gd name="T35" fmla="*/ 2 h 24"/>
                <a:gd name="T36" fmla="*/ 14 w 26"/>
                <a:gd name="T37" fmla="*/ 2 h 24"/>
                <a:gd name="T38" fmla="*/ 12 w 26"/>
                <a:gd name="T39" fmla="*/ 2 h 24"/>
                <a:gd name="T40" fmla="*/ 10 w 26"/>
                <a:gd name="T41" fmla="*/ 0 h 24"/>
                <a:gd name="T42" fmla="*/ 10 w 26"/>
                <a:gd name="T43" fmla="*/ 2 h 24"/>
                <a:gd name="T44" fmla="*/ 8 w 26"/>
                <a:gd name="T45" fmla="*/ 2 h 24"/>
                <a:gd name="T46" fmla="*/ 7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7 w 26"/>
                <a:gd name="T75" fmla="*/ 23 h 24"/>
                <a:gd name="T76" fmla="*/ 8 w 26"/>
                <a:gd name="T77" fmla="*/ 23 h 24"/>
                <a:gd name="T78" fmla="*/ 10 w 26"/>
                <a:gd name="T79" fmla="*/ 23 h 24"/>
                <a:gd name="T80" fmla="*/ 10 w 26"/>
                <a:gd name="T81" fmla="*/ 23 h 24"/>
                <a:gd name="T82" fmla="*/ 10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9"/>
            <p:cNvSpPr>
              <a:spLocks noChangeShapeType="1"/>
            </p:cNvSpPr>
            <p:nvPr/>
          </p:nvSpPr>
          <p:spPr bwMode="auto">
            <a:xfrm>
              <a:off x="3031" y="2175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023" y="2679"/>
              <a:ext cx="22" cy="24"/>
            </a:xfrm>
            <a:custGeom>
              <a:avLst/>
              <a:gdLst>
                <a:gd name="T0" fmla="*/ 8 w 24"/>
                <a:gd name="T1" fmla="*/ 23 h 24"/>
                <a:gd name="T2" fmla="*/ 12 w 24"/>
                <a:gd name="T3" fmla="*/ 23 h 24"/>
                <a:gd name="T4" fmla="*/ 14 w 24"/>
                <a:gd name="T5" fmla="*/ 23 h 24"/>
                <a:gd name="T6" fmla="*/ 14 w 24"/>
                <a:gd name="T7" fmla="*/ 21 h 24"/>
                <a:gd name="T8" fmla="*/ 16 w 24"/>
                <a:gd name="T9" fmla="*/ 21 h 24"/>
                <a:gd name="T10" fmla="*/ 17 w 24"/>
                <a:gd name="T11" fmla="*/ 19 h 24"/>
                <a:gd name="T12" fmla="*/ 19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2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9 w 24"/>
                <a:gd name="T29" fmla="*/ 6 h 24"/>
                <a:gd name="T30" fmla="*/ 17 w 24"/>
                <a:gd name="T31" fmla="*/ 4 h 24"/>
                <a:gd name="T32" fmla="*/ 16 w 24"/>
                <a:gd name="T33" fmla="*/ 2 h 24"/>
                <a:gd name="T34" fmla="*/ 14 w 24"/>
                <a:gd name="T35" fmla="*/ 2 h 24"/>
                <a:gd name="T36" fmla="*/ 14 w 24"/>
                <a:gd name="T37" fmla="*/ 0 h 24"/>
                <a:gd name="T38" fmla="*/ 12 w 24"/>
                <a:gd name="T39" fmla="*/ 0 h 24"/>
                <a:gd name="T40" fmla="*/ 10 w 24"/>
                <a:gd name="T41" fmla="*/ 0 h 24"/>
                <a:gd name="T42" fmla="*/ 8 w 24"/>
                <a:gd name="T43" fmla="*/ 0 h 24"/>
                <a:gd name="T44" fmla="*/ 6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6 w 24"/>
                <a:gd name="T77" fmla="*/ 23 h 24"/>
                <a:gd name="T78" fmla="*/ 8 w 24"/>
                <a:gd name="T79" fmla="*/ 23 h 24"/>
                <a:gd name="T80" fmla="*/ 10 w 24"/>
                <a:gd name="T81" fmla="*/ 23 h 24"/>
                <a:gd name="T82" fmla="*/ 10 w 24"/>
                <a:gd name="T83" fmla="*/ 23 h 24"/>
                <a:gd name="T84" fmla="*/ 8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023" y="2976"/>
              <a:ext cx="22" cy="24"/>
            </a:xfrm>
            <a:custGeom>
              <a:avLst/>
              <a:gdLst>
                <a:gd name="T0" fmla="*/ 8 w 24"/>
                <a:gd name="T1" fmla="*/ 23 h 24"/>
                <a:gd name="T2" fmla="*/ 12 w 24"/>
                <a:gd name="T3" fmla="*/ 23 h 24"/>
                <a:gd name="T4" fmla="*/ 14 w 24"/>
                <a:gd name="T5" fmla="*/ 23 h 24"/>
                <a:gd name="T6" fmla="*/ 14 w 24"/>
                <a:gd name="T7" fmla="*/ 23 h 24"/>
                <a:gd name="T8" fmla="*/ 16 w 24"/>
                <a:gd name="T9" fmla="*/ 21 h 24"/>
                <a:gd name="T10" fmla="*/ 17 w 24"/>
                <a:gd name="T11" fmla="*/ 19 h 24"/>
                <a:gd name="T12" fmla="*/ 17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7 w 24"/>
                <a:gd name="T29" fmla="*/ 6 h 24"/>
                <a:gd name="T30" fmla="*/ 17 w 24"/>
                <a:gd name="T31" fmla="*/ 4 h 24"/>
                <a:gd name="T32" fmla="*/ 16 w 24"/>
                <a:gd name="T33" fmla="*/ 2 h 24"/>
                <a:gd name="T34" fmla="*/ 14 w 24"/>
                <a:gd name="T35" fmla="*/ 2 h 24"/>
                <a:gd name="T36" fmla="*/ 14 w 24"/>
                <a:gd name="T37" fmla="*/ 0 h 24"/>
                <a:gd name="T38" fmla="*/ 12 w 24"/>
                <a:gd name="T39" fmla="*/ 0 h 24"/>
                <a:gd name="T40" fmla="*/ 10 w 24"/>
                <a:gd name="T41" fmla="*/ 0 h 24"/>
                <a:gd name="T42" fmla="*/ 8 w 24"/>
                <a:gd name="T43" fmla="*/ 0 h 24"/>
                <a:gd name="T44" fmla="*/ 6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6 w 24"/>
                <a:gd name="T77" fmla="*/ 23 h 24"/>
                <a:gd name="T78" fmla="*/ 8 w 24"/>
                <a:gd name="T79" fmla="*/ 23 h 24"/>
                <a:gd name="T80" fmla="*/ 10 w 24"/>
                <a:gd name="T81" fmla="*/ 23 h 24"/>
                <a:gd name="T82" fmla="*/ 10 w 24"/>
                <a:gd name="T83" fmla="*/ 23 h 24"/>
                <a:gd name="T84" fmla="*/ 8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2"/>
            <p:cNvSpPr>
              <a:spLocks noChangeShapeType="1"/>
            </p:cNvSpPr>
            <p:nvPr/>
          </p:nvSpPr>
          <p:spPr bwMode="auto">
            <a:xfrm flipH="1" flipV="1">
              <a:off x="3068" y="2959"/>
              <a:ext cx="33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3"/>
            <p:cNvSpPr>
              <a:spLocks noChangeArrowheads="1"/>
            </p:cNvSpPr>
            <p:nvPr/>
          </p:nvSpPr>
          <p:spPr bwMode="auto">
            <a:xfrm>
              <a:off x="3025" y="2880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" name="Line 34"/>
            <p:cNvSpPr>
              <a:spLocks noChangeShapeType="1"/>
            </p:cNvSpPr>
            <p:nvPr/>
          </p:nvSpPr>
          <p:spPr bwMode="auto">
            <a:xfrm flipH="1" flipV="1">
              <a:off x="2836" y="2289"/>
              <a:ext cx="40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983" y="2484"/>
              <a:ext cx="822" cy="284"/>
            </a:xfrm>
            <a:custGeom>
              <a:avLst/>
              <a:gdLst>
                <a:gd name="T0" fmla="*/ 821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805" y="1584"/>
              <a:ext cx="86" cy="1872"/>
            </a:xfrm>
            <a:custGeom>
              <a:avLst/>
              <a:gdLst>
                <a:gd name="T0" fmla="*/ 83 w 93"/>
                <a:gd name="T1" fmla="*/ 1871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871 h 1777"/>
                <a:gd name="T8" fmla="*/ 85 w 93"/>
                <a:gd name="T9" fmla="*/ 1871 h 1777"/>
                <a:gd name="T10" fmla="*/ 85 w 93"/>
                <a:gd name="T11" fmla="*/ 1871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3230" y="1864"/>
              <a:ext cx="192" cy="276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11 h 422"/>
                <a:gd name="T4" fmla="*/ 40 w 301"/>
                <a:gd name="T5" fmla="*/ 137 h 422"/>
                <a:gd name="T6" fmla="*/ 0 w 301"/>
                <a:gd name="T7" fmla="*/ 164 h 422"/>
                <a:gd name="T8" fmla="*/ 0 w 301"/>
                <a:gd name="T9" fmla="*/ 275 h 422"/>
                <a:gd name="T10" fmla="*/ 191 w 301"/>
                <a:gd name="T11" fmla="*/ 186 h 422"/>
                <a:gd name="T12" fmla="*/ 191 w 301"/>
                <a:gd name="T13" fmla="*/ 90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3239" y="2223"/>
              <a:ext cx="36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73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60 w 300"/>
                <a:gd name="T11" fmla="*/ 309 h 422"/>
                <a:gd name="T12" fmla="*/ 36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251" y="2499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428" y="2459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460" y="2366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3318" y="1941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+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 flipH="1" flipV="1">
              <a:off x="3182" y="2582"/>
              <a:ext cx="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 flipH="1" flipV="1">
              <a:off x="2830" y="2483"/>
              <a:ext cx="26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 flipH="1" flipV="1">
              <a:off x="3033" y="2687"/>
              <a:ext cx="6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 flipH="1" flipV="1">
              <a:off x="3422" y="1998"/>
              <a:ext cx="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 flipH="1" flipV="1">
              <a:off x="3596" y="2510"/>
              <a:ext cx="20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 flipH="1">
              <a:off x="2827" y="3213"/>
              <a:ext cx="23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 flipH="1" flipV="1">
              <a:off x="2830" y="3409"/>
              <a:ext cx="23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155" y="2889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197" y="3196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121" y="3462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1" name="Line 55"/>
            <p:cNvSpPr>
              <a:spLocks noChangeShapeType="1"/>
            </p:cNvSpPr>
            <p:nvPr/>
          </p:nvSpPr>
          <p:spPr bwMode="auto">
            <a:xfrm flipH="1">
              <a:off x="3152" y="3317"/>
              <a:ext cx="649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56"/>
            <p:cNvSpPr>
              <a:spLocks noChangeShapeType="1"/>
            </p:cNvSpPr>
            <p:nvPr/>
          </p:nvSpPr>
          <p:spPr bwMode="auto">
            <a:xfrm flipH="1" flipV="1">
              <a:off x="3107" y="2076"/>
              <a:ext cx="1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2258" y="1968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2182" y="2136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2181" y="2286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2187" y="2445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2190" y="2598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2473" y="2232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2464" y="2406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 rot="-5400000">
              <a:off x="2106" y="2358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1" name="Rectangle 65"/>
            <p:cNvSpPr>
              <a:spLocks noChangeArrowheads="1"/>
            </p:cNvSpPr>
            <p:nvPr/>
          </p:nvSpPr>
          <p:spPr bwMode="auto">
            <a:xfrm>
              <a:off x="2107" y="2899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2" name="Rectangle 66"/>
            <p:cNvSpPr>
              <a:spLocks noChangeArrowheads="1"/>
            </p:cNvSpPr>
            <p:nvPr/>
          </p:nvSpPr>
          <p:spPr bwMode="auto">
            <a:xfrm>
              <a:off x="2104" y="312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3" name="Rectangle 67"/>
            <p:cNvSpPr>
              <a:spLocks noChangeArrowheads="1"/>
            </p:cNvSpPr>
            <p:nvPr/>
          </p:nvSpPr>
          <p:spPr bwMode="auto">
            <a:xfrm>
              <a:off x="2107" y="3312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4" name="Freeform 68"/>
            <p:cNvSpPr>
              <a:spLocks/>
            </p:cNvSpPr>
            <p:nvPr/>
          </p:nvSpPr>
          <p:spPr bwMode="auto">
            <a:xfrm>
              <a:off x="2002" y="2975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8 h 24"/>
                <a:gd name="T14" fmla="*/ 20 w 24"/>
                <a:gd name="T15" fmla="*/ 18 h 24"/>
                <a:gd name="T16" fmla="*/ 20 w 24"/>
                <a:gd name="T17" fmla="*/ 16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0 w 24"/>
                <a:gd name="T25" fmla="*/ 8 h 24"/>
                <a:gd name="T26" fmla="*/ 20 w 24"/>
                <a:gd name="T27" fmla="*/ 6 h 24"/>
                <a:gd name="T28" fmla="*/ 20 w 24"/>
                <a:gd name="T29" fmla="*/ 4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/>
          </p:nvSpPr>
          <p:spPr bwMode="auto">
            <a:xfrm>
              <a:off x="2428" y="2801"/>
              <a:ext cx="199" cy="367"/>
            </a:xfrm>
            <a:custGeom>
              <a:avLst/>
              <a:gdLst>
                <a:gd name="T0" fmla="*/ 99 w 173"/>
                <a:gd name="T1" fmla="*/ 366 h 367"/>
                <a:gd name="T2" fmla="*/ 114 w 173"/>
                <a:gd name="T3" fmla="*/ 364 h 367"/>
                <a:gd name="T4" fmla="*/ 130 w 173"/>
                <a:gd name="T5" fmla="*/ 357 h 367"/>
                <a:gd name="T6" fmla="*/ 145 w 173"/>
                <a:gd name="T7" fmla="*/ 345 h 367"/>
                <a:gd name="T8" fmla="*/ 159 w 173"/>
                <a:gd name="T9" fmla="*/ 332 h 367"/>
                <a:gd name="T10" fmla="*/ 169 w 173"/>
                <a:gd name="T11" fmla="*/ 313 h 367"/>
                <a:gd name="T12" fmla="*/ 178 w 173"/>
                <a:gd name="T13" fmla="*/ 292 h 367"/>
                <a:gd name="T14" fmla="*/ 187 w 173"/>
                <a:gd name="T15" fmla="*/ 267 h 367"/>
                <a:gd name="T16" fmla="*/ 193 w 173"/>
                <a:gd name="T17" fmla="*/ 242 h 367"/>
                <a:gd name="T18" fmla="*/ 198 w 173"/>
                <a:gd name="T19" fmla="*/ 213 h 367"/>
                <a:gd name="T20" fmla="*/ 198 w 173"/>
                <a:gd name="T21" fmla="*/ 182 h 367"/>
                <a:gd name="T22" fmla="*/ 198 w 173"/>
                <a:gd name="T23" fmla="*/ 154 h 367"/>
                <a:gd name="T24" fmla="*/ 193 w 173"/>
                <a:gd name="T25" fmla="*/ 125 h 367"/>
                <a:gd name="T26" fmla="*/ 187 w 173"/>
                <a:gd name="T27" fmla="*/ 98 h 367"/>
                <a:gd name="T28" fmla="*/ 178 w 173"/>
                <a:gd name="T29" fmla="*/ 75 h 367"/>
                <a:gd name="T30" fmla="*/ 169 w 173"/>
                <a:gd name="T31" fmla="*/ 54 h 367"/>
                <a:gd name="T32" fmla="*/ 159 w 173"/>
                <a:gd name="T33" fmla="*/ 35 h 367"/>
                <a:gd name="T34" fmla="*/ 145 w 173"/>
                <a:gd name="T35" fmla="*/ 20 h 367"/>
                <a:gd name="T36" fmla="*/ 130 w 173"/>
                <a:gd name="T37" fmla="*/ 8 h 367"/>
                <a:gd name="T38" fmla="*/ 114 w 173"/>
                <a:gd name="T39" fmla="*/ 2 h 367"/>
                <a:gd name="T40" fmla="*/ 99 w 173"/>
                <a:gd name="T41" fmla="*/ 0 h 367"/>
                <a:gd name="T42" fmla="*/ 84 w 173"/>
                <a:gd name="T43" fmla="*/ 2 h 367"/>
                <a:gd name="T44" fmla="*/ 68 w 173"/>
                <a:gd name="T45" fmla="*/ 8 h 367"/>
                <a:gd name="T46" fmla="*/ 53 w 173"/>
                <a:gd name="T47" fmla="*/ 20 h 367"/>
                <a:gd name="T48" fmla="*/ 41 w 173"/>
                <a:gd name="T49" fmla="*/ 35 h 367"/>
                <a:gd name="T50" fmla="*/ 29 w 173"/>
                <a:gd name="T51" fmla="*/ 54 h 367"/>
                <a:gd name="T52" fmla="*/ 20 w 173"/>
                <a:gd name="T53" fmla="*/ 75 h 367"/>
                <a:gd name="T54" fmla="*/ 10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0 w 173"/>
                <a:gd name="T67" fmla="*/ 267 h 367"/>
                <a:gd name="T68" fmla="*/ 20 w 173"/>
                <a:gd name="T69" fmla="*/ 292 h 367"/>
                <a:gd name="T70" fmla="*/ 29 w 173"/>
                <a:gd name="T71" fmla="*/ 313 h 367"/>
                <a:gd name="T72" fmla="*/ 41 w 173"/>
                <a:gd name="T73" fmla="*/ 332 h 367"/>
                <a:gd name="T74" fmla="*/ 53 w 173"/>
                <a:gd name="T75" fmla="*/ 345 h 367"/>
                <a:gd name="T76" fmla="*/ 68 w 173"/>
                <a:gd name="T77" fmla="*/ 357 h 367"/>
                <a:gd name="T78" fmla="*/ 84 w 173"/>
                <a:gd name="T79" fmla="*/ 364 h 367"/>
                <a:gd name="T80" fmla="*/ 99 w 173"/>
                <a:gd name="T81" fmla="*/ 366 h 367"/>
                <a:gd name="T82" fmla="*/ 99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0"/>
            <p:cNvSpPr>
              <a:spLocks noChangeArrowheads="1"/>
            </p:cNvSpPr>
            <p:nvPr/>
          </p:nvSpPr>
          <p:spPr bwMode="auto">
            <a:xfrm>
              <a:off x="2425" y="2886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7" name="Rectangle 71"/>
            <p:cNvSpPr>
              <a:spLocks noChangeArrowheads="1"/>
            </p:cNvSpPr>
            <p:nvPr/>
          </p:nvSpPr>
          <p:spPr bwMode="auto">
            <a:xfrm>
              <a:off x="2315" y="2885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8" name="Rectangle 72"/>
            <p:cNvSpPr>
              <a:spLocks noChangeArrowheads="1"/>
            </p:cNvSpPr>
            <p:nvPr/>
          </p:nvSpPr>
          <p:spPr bwMode="auto">
            <a:xfrm>
              <a:off x="2639" y="2889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9" name="Line 73"/>
            <p:cNvSpPr>
              <a:spLocks noChangeShapeType="1"/>
            </p:cNvSpPr>
            <p:nvPr/>
          </p:nvSpPr>
          <p:spPr bwMode="auto">
            <a:xfrm flipH="1">
              <a:off x="2009" y="2360"/>
              <a:ext cx="1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H="1">
              <a:off x="2007" y="2196"/>
              <a:ext cx="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 flipH="1">
              <a:off x="2644" y="2289"/>
              <a:ext cx="1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>
              <a:off x="2644" y="2483"/>
              <a:ext cx="1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77"/>
            <p:cNvSpPr>
              <a:spLocks noChangeShapeType="1"/>
            </p:cNvSpPr>
            <p:nvPr/>
          </p:nvSpPr>
          <p:spPr bwMode="auto">
            <a:xfrm flipH="1">
              <a:off x="2403" y="206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2676" y="1554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5" name="Rectangle 79"/>
            <p:cNvSpPr>
              <a:spLocks noChangeArrowheads="1"/>
            </p:cNvSpPr>
            <p:nvPr/>
          </p:nvSpPr>
          <p:spPr bwMode="auto">
            <a:xfrm>
              <a:off x="3682" y="1440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4768" y="1392"/>
              <a:ext cx="22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</a:t>
              </a:r>
            </a:p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/WB</a:t>
              </a:r>
            </a:p>
          </p:txBody>
        </p:sp>
        <p:sp>
          <p:nvSpPr>
            <p:cNvPr id="87" name="Rectangle 81"/>
            <p:cNvSpPr>
              <a:spLocks noChangeArrowheads="1"/>
            </p:cNvSpPr>
            <p:nvPr/>
          </p:nvSpPr>
          <p:spPr bwMode="auto">
            <a:xfrm rot="16200000" flipH="1">
              <a:off x="1731" y="2182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3996" y="2497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3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8 w 24"/>
                <a:gd name="T11" fmla="*/ 19 h 24"/>
                <a:gd name="T12" fmla="*/ 18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2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8 w 24"/>
                <a:gd name="T29" fmla="*/ 6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3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83"/>
            <p:cNvSpPr>
              <a:spLocks noChangeShapeType="1"/>
            </p:cNvSpPr>
            <p:nvPr/>
          </p:nvSpPr>
          <p:spPr bwMode="auto">
            <a:xfrm flipH="1">
              <a:off x="3895" y="2765"/>
              <a:ext cx="23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/>
          </p:nvSpPr>
          <p:spPr bwMode="auto">
            <a:xfrm>
              <a:off x="4007" y="2509"/>
              <a:ext cx="834" cy="611"/>
            </a:xfrm>
            <a:custGeom>
              <a:avLst/>
              <a:gdLst>
                <a:gd name="T0" fmla="*/ 833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3893" y="3320"/>
              <a:ext cx="94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 flipH="1">
              <a:off x="3895" y="2509"/>
              <a:ext cx="2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 flipH="1">
              <a:off x="4700" y="2504"/>
              <a:ext cx="143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 flipH="1" flipV="1">
              <a:off x="4415" y="2244"/>
              <a:ext cx="0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89"/>
            <p:cNvSpPr>
              <a:spLocks noChangeShapeType="1"/>
            </p:cNvSpPr>
            <p:nvPr/>
          </p:nvSpPr>
          <p:spPr bwMode="auto">
            <a:xfrm flipH="1">
              <a:off x="4420" y="2870"/>
              <a:ext cx="1" cy="10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4258" y="2973"/>
              <a:ext cx="340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MemRead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97" name="Rectangle 91"/>
            <p:cNvSpPr>
              <a:spLocks noChangeArrowheads="1"/>
            </p:cNvSpPr>
            <p:nvPr/>
          </p:nvSpPr>
          <p:spPr bwMode="auto">
            <a:xfrm>
              <a:off x="4322" y="2160"/>
              <a:ext cx="38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98" name="Rectangle 92"/>
            <p:cNvSpPr>
              <a:spLocks noChangeArrowheads="1"/>
            </p:cNvSpPr>
            <p:nvPr/>
          </p:nvSpPr>
          <p:spPr bwMode="auto">
            <a:xfrm>
              <a:off x="4132" y="2315"/>
              <a:ext cx="562" cy="5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3"/>
            <p:cNvSpPr>
              <a:spLocks noChangeArrowheads="1"/>
            </p:cNvSpPr>
            <p:nvPr/>
          </p:nvSpPr>
          <p:spPr bwMode="auto">
            <a:xfrm>
              <a:off x="4145" y="2478"/>
              <a:ext cx="264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0" name="Rectangle 94"/>
            <p:cNvSpPr>
              <a:spLocks noChangeArrowheads="1"/>
            </p:cNvSpPr>
            <p:nvPr/>
          </p:nvSpPr>
          <p:spPr bwMode="auto">
            <a:xfrm>
              <a:off x="4147" y="2699"/>
              <a:ext cx="16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1" name="Rectangle 95"/>
            <p:cNvSpPr>
              <a:spLocks noChangeArrowheads="1"/>
            </p:cNvSpPr>
            <p:nvPr/>
          </p:nvSpPr>
          <p:spPr bwMode="auto">
            <a:xfrm>
              <a:off x="4517" y="2411"/>
              <a:ext cx="1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" name="Rectangle 96"/>
            <p:cNvSpPr>
              <a:spLocks noChangeArrowheads="1"/>
            </p:cNvSpPr>
            <p:nvPr/>
          </p:nvSpPr>
          <p:spPr bwMode="auto">
            <a:xfrm>
              <a:off x="4323" y="263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" name="Freeform 97"/>
            <p:cNvSpPr>
              <a:spLocks/>
            </p:cNvSpPr>
            <p:nvPr/>
          </p:nvSpPr>
          <p:spPr bwMode="auto">
            <a:xfrm>
              <a:off x="3965" y="2104"/>
              <a:ext cx="66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65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/>
          </p:nvSpPr>
          <p:spPr bwMode="auto">
            <a:xfrm>
              <a:off x="3901" y="2256"/>
              <a:ext cx="130" cy="135"/>
            </a:xfrm>
            <a:custGeom>
              <a:avLst/>
              <a:gdLst>
                <a:gd name="T0" fmla="*/ 0 w 141"/>
                <a:gd name="T1" fmla="*/ 134 h 229"/>
                <a:gd name="T2" fmla="*/ 65 w 141"/>
                <a:gd name="T3" fmla="*/ 134 h 229"/>
                <a:gd name="T4" fmla="*/ 65 w 141"/>
                <a:gd name="T5" fmla="*/ 0 h 229"/>
                <a:gd name="T6" fmla="*/ 129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/>
          </p:nvSpPr>
          <p:spPr bwMode="auto">
            <a:xfrm>
              <a:off x="4030" y="2154"/>
              <a:ext cx="134" cy="122"/>
            </a:xfrm>
            <a:custGeom>
              <a:avLst/>
              <a:gdLst>
                <a:gd name="T0" fmla="*/ 79 w 145"/>
                <a:gd name="T1" fmla="*/ 119 h 122"/>
                <a:gd name="T2" fmla="*/ 89 w 145"/>
                <a:gd name="T3" fmla="*/ 119 h 122"/>
                <a:gd name="T4" fmla="*/ 96 w 145"/>
                <a:gd name="T5" fmla="*/ 117 h 122"/>
                <a:gd name="T6" fmla="*/ 104 w 145"/>
                <a:gd name="T7" fmla="*/ 113 h 122"/>
                <a:gd name="T8" fmla="*/ 112 w 145"/>
                <a:gd name="T9" fmla="*/ 107 h 122"/>
                <a:gd name="T10" fmla="*/ 117 w 145"/>
                <a:gd name="T11" fmla="*/ 102 h 122"/>
                <a:gd name="T12" fmla="*/ 122 w 145"/>
                <a:gd name="T13" fmla="*/ 96 h 122"/>
                <a:gd name="T14" fmla="*/ 128 w 145"/>
                <a:gd name="T15" fmla="*/ 88 h 122"/>
                <a:gd name="T16" fmla="*/ 131 w 145"/>
                <a:gd name="T17" fmla="*/ 79 h 122"/>
                <a:gd name="T18" fmla="*/ 133 w 145"/>
                <a:gd name="T19" fmla="*/ 69 h 122"/>
                <a:gd name="T20" fmla="*/ 133 w 145"/>
                <a:gd name="T21" fmla="*/ 60 h 122"/>
                <a:gd name="T22" fmla="*/ 133 w 145"/>
                <a:gd name="T23" fmla="*/ 50 h 122"/>
                <a:gd name="T24" fmla="*/ 131 w 145"/>
                <a:gd name="T25" fmla="*/ 40 h 122"/>
                <a:gd name="T26" fmla="*/ 128 w 145"/>
                <a:gd name="T27" fmla="*/ 33 h 122"/>
                <a:gd name="T28" fmla="*/ 122 w 145"/>
                <a:gd name="T29" fmla="*/ 25 h 122"/>
                <a:gd name="T30" fmla="*/ 117 w 145"/>
                <a:gd name="T31" fmla="*/ 17 h 122"/>
                <a:gd name="T32" fmla="*/ 112 w 145"/>
                <a:gd name="T33" fmla="*/ 12 h 122"/>
                <a:gd name="T34" fmla="*/ 104 w 145"/>
                <a:gd name="T35" fmla="*/ 6 h 122"/>
                <a:gd name="T36" fmla="*/ 96 w 145"/>
                <a:gd name="T37" fmla="*/ 2 h 122"/>
                <a:gd name="T38" fmla="*/ 89 w 145"/>
                <a:gd name="T39" fmla="*/ 0 h 122"/>
                <a:gd name="T40" fmla="*/ 79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79 w 145"/>
                <a:gd name="T47" fmla="*/ 121 h 122"/>
                <a:gd name="T48" fmla="*/ 79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0"/>
            <p:cNvSpPr>
              <a:spLocks noChangeArrowheads="1"/>
            </p:cNvSpPr>
            <p:nvPr/>
          </p:nvSpPr>
          <p:spPr bwMode="auto">
            <a:xfrm>
              <a:off x="3945" y="202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107" name="Rectangle 101"/>
            <p:cNvSpPr>
              <a:spLocks noChangeArrowheads="1"/>
            </p:cNvSpPr>
            <p:nvPr/>
          </p:nvSpPr>
          <p:spPr bwMode="auto">
            <a:xfrm>
              <a:off x="4243" y="1344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108" name="Line 102"/>
            <p:cNvSpPr>
              <a:spLocks noChangeShapeType="1"/>
            </p:cNvSpPr>
            <p:nvPr/>
          </p:nvSpPr>
          <p:spPr bwMode="auto">
            <a:xfrm>
              <a:off x="1922" y="3566"/>
              <a:ext cx="31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3"/>
            <p:cNvSpPr>
              <a:spLocks noChangeShapeType="1"/>
            </p:cNvSpPr>
            <p:nvPr/>
          </p:nvSpPr>
          <p:spPr bwMode="auto">
            <a:xfrm flipV="1">
              <a:off x="1924" y="2513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4"/>
            <p:cNvSpPr>
              <a:spLocks noChangeShapeType="1"/>
            </p:cNvSpPr>
            <p:nvPr/>
          </p:nvSpPr>
          <p:spPr bwMode="auto">
            <a:xfrm>
              <a:off x="1921" y="2510"/>
              <a:ext cx="2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105"/>
            <p:cNvSpPr>
              <a:spLocks noChangeShapeType="1"/>
            </p:cNvSpPr>
            <p:nvPr/>
          </p:nvSpPr>
          <p:spPr bwMode="auto">
            <a:xfrm>
              <a:off x="2090" y="2657"/>
              <a:ext cx="7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106"/>
            <p:cNvSpPr>
              <a:spLocks noChangeShapeType="1"/>
            </p:cNvSpPr>
            <p:nvPr/>
          </p:nvSpPr>
          <p:spPr bwMode="auto">
            <a:xfrm flipV="1">
              <a:off x="2093" y="2657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107"/>
            <p:cNvSpPr>
              <a:spLocks noChangeShapeType="1"/>
            </p:cNvSpPr>
            <p:nvPr/>
          </p:nvSpPr>
          <p:spPr bwMode="auto">
            <a:xfrm>
              <a:off x="2093" y="3644"/>
              <a:ext cx="3081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108"/>
            <p:cNvSpPr>
              <a:spLocks noChangeShapeType="1"/>
            </p:cNvSpPr>
            <p:nvPr/>
          </p:nvSpPr>
          <p:spPr bwMode="auto">
            <a:xfrm flipV="1">
              <a:off x="5080" y="2413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109"/>
            <p:cNvSpPr>
              <a:spLocks noChangeShapeType="1"/>
            </p:cNvSpPr>
            <p:nvPr/>
          </p:nvSpPr>
          <p:spPr bwMode="auto">
            <a:xfrm flipH="1">
              <a:off x="4930" y="2506"/>
              <a:ext cx="10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/>
          </p:nvSpPr>
          <p:spPr bwMode="auto">
            <a:xfrm>
              <a:off x="4930" y="2715"/>
              <a:ext cx="110" cy="405"/>
            </a:xfrm>
            <a:custGeom>
              <a:avLst/>
              <a:gdLst>
                <a:gd name="T0" fmla="*/ 109 w 104"/>
                <a:gd name="T1" fmla="*/ 0 h 204"/>
                <a:gd name="T2" fmla="*/ 55 w 104"/>
                <a:gd name="T3" fmla="*/ 0 h 204"/>
                <a:gd name="T4" fmla="*/ 55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1"/>
            <p:cNvSpPr>
              <a:spLocks noChangeArrowheads="1"/>
            </p:cNvSpPr>
            <p:nvPr/>
          </p:nvSpPr>
          <p:spPr bwMode="auto">
            <a:xfrm>
              <a:off x="4960" y="2323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118" name="Line 112"/>
            <p:cNvSpPr>
              <a:spLocks noChangeShapeType="1"/>
            </p:cNvSpPr>
            <p:nvPr/>
          </p:nvSpPr>
          <p:spPr bwMode="auto">
            <a:xfrm>
              <a:off x="4933" y="3320"/>
              <a:ext cx="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Line 113"/>
            <p:cNvSpPr>
              <a:spLocks noChangeShapeType="1"/>
            </p:cNvSpPr>
            <p:nvPr/>
          </p:nvSpPr>
          <p:spPr bwMode="auto">
            <a:xfrm rot="5400000">
              <a:off x="4892" y="3443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Line 114"/>
            <p:cNvSpPr>
              <a:spLocks noChangeShapeType="1"/>
            </p:cNvSpPr>
            <p:nvPr/>
          </p:nvSpPr>
          <p:spPr bwMode="auto">
            <a:xfrm flipV="1">
              <a:off x="5176" y="2609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115"/>
            <p:cNvSpPr>
              <a:spLocks noChangeShapeType="1"/>
            </p:cNvSpPr>
            <p:nvPr/>
          </p:nvSpPr>
          <p:spPr bwMode="auto">
            <a:xfrm flipV="1">
              <a:off x="5138" y="2609"/>
              <a:ext cx="38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116"/>
            <p:cNvSpPr>
              <a:spLocks/>
            </p:cNvSpPr>
            <p:nvPr/>
          </p:nvSpPr>
          <p:spPr bwMode="auto">
            <a:xfrm>
              <a:off x="1085" y="1824"/>
              <a:ext cx="255" cy="1104"/>
            </a:xfrm>
            <a:custGeom>
              <a:avLst/>
              <a:gdLst>
                <a:gd name="T0" fmla="*/ 254 w 194"/>
                <a:gd name="T1" fmla="*/ 0 h 631"/>
                <a:gd name="T2" fmla="*/ 0 w 194"/>
                <a:gd name="T3" fmla="*/ 3 h 631"/>
                <a:gd name="T4" fmla="*/ 0 w 194"/>
                <a:gd name="T5" fmla="*/ 1102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17"/>
            <p:cNvSpPr>
              <a:spLocks/>
            </p:cNvSpPr>
            <p:nvPr/>
          </p:nvSpPr>
          <p:spPr bwMode="auto">
            <a:xfrm>
              <a:off x="1074" y="2126"/>
              <a:ext cx="22" cy="24"/>
            </a:xfrm>
            <a:custGeom>
              <a:avLst/>
              <a:gdLst>
                <a:gd name="T0" fmla="*/ 11 w 24"/>
                <a:gd name="T1" fmla="*/ 21 h 24"/>
                <a:gd name="T2" fmla="*/ 13 w 24"/>
                <a:gd name="T3" fmla="*/ 21 h 24"/>
                <a:gd name="T4" fmla="*/ 15 w 24"/>
                <a:gd name="T5" fmla="*/ 21 h 24"/>
                <a:gd name="T6" fmla="*/ 16 w 24"/>
                <a:gd name="T7" fmla="*/ 21 h 24"/>
                <a:gd name="T8" fmla="*/ 17 w 24"/>
                <a:gd name="T9" fmla="*/ 19 h 24"/>
                <a:gd name="T10" fmla="*/ 17 w 24"/>
                <a:gd name="T11" fmla="*/ 19 h 24"/>
                <a:gd name="T12" fmla="*/ 19 w 24"/>
                <a:gd name="T13" fmla="*/ 18 h 24"/>
                <a:gd name="T14" fmla="*/ 21 w 24"/>
                <a:gd name="T15" fmla="*/ 16 h 24"/>
                <a:gd name="T16" fmla="*/ 21 w 24"/>
                <a:gd name="T17" fmla="*/ 14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4 h 24"/>
                <a:gd name="T30" fmla="*/ 17 w 24"/>
                <a:gd name="T31" fmla="*/ 2 h 24"/>
                <a:gd name="T32" fmla="*/ 17 w 24"/>
                <a:gd name="T33" fmla="*/ 2 h 24"/>
                <a:gd name="T34" fmla="*/ 16 w 24"/>
                <a:gd name="T35" fmla="*/ 0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7 w 24"/>
                <a:gd name="T77" fmla="*/ 21 h 24"/>
                <a:gd name="T78" fmla="*/ 9 w 24"/>
                <a:gd name="T79" fmla="*/ 21 h 24"/>
                <a:gd name="T80" fmla="*/ 11 w 24"/>
                <a:gd name="T81" fmla="*/ 23 h 24"/>
                <a:gd name="T82" fmla="*/ 11 w 24"/>
                <a:gd name="T83" fmla="*/ 23 h 24"/>
                <a:gd name="T84" fmla="*/ 11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18"/>
            <p:cNvSpPr>
              <a:spLocks noChangeArrowheads="1"/>
            </p:cNvSpPr>
            <p:nvPr/>
          </p:nvSpPr>
          <p:spPr bwMode="auto">
            <a:xfrm>
              <a:off x="1179" y="1936"/>
              <a:ext cx="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5" name="Freeform 119"/>
            <p:cNvSpPr>
              <a:spLocks/>
            </p:cNvSpPr>
            <p:nvPr/>
          </p:nvSpPr>
          <p:spPr bwMode="auto">
            <a:xfrm>
              <a:off x="1752" y="1679"/>
              <a:ext cx="86" cy="1777"/>
            </a:xfrm>
            <a:custGeom>
              <a:avLst/>
              <a:gdLst>
                <a:gd name="T0" fmla="*/ 83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20"/>
            <p:cNvSpPr>
              <a:spLocks noChangeShapeType="1"/>
            </p:cNvSpPr>
            <p:nvPr/>
          </p:nvSpPr>
          <p:spPr bwMode="auto">
            <a:xfrm flipH="1" flipV="1">
              <a:off x="1505" y="1920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121"/>
            <p:cNvSpPr>
              <a:spLocks noChangeAspect="1"/>
            </p:cNvSpPr>
            <p:nvPr/>
          </p:nvSpPr>
          <p:spPr bwMode="auto">
            <a:xfrm>
              <a:off x="1550" y="1901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2"/>
            <p:cNvSpPr>
              <a:spLocks/>
            </p:cNvSpPr>
            <p:nvPr/>
          </p:nvSpPr>
          <p:spPr bwMode="auto">
            <a:xfrm>
              <a:off x="1342" y="1788"/>
              <a:ext cx="160" cy="264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07 h 413"/>
                <a:gd name="T4" fmla="*/ 51 w 210"/>
                <a:gd name="T5" fmla="*/ 132 h 413"/>
                <a:gd name="T6" fmla="*/ 0 w 210"/>
                <a:gd name="T7" fmla="*/ 157 h 413"/>
                <a:gd name="T8" fmla="*/ 0 w 210"/>
                <a:gd name="T9" fmla="*/ 263 h 413"/>
                <a:gd name="T10" fmla="*/ 159 w 210"/>
                <a:gd name="T11" fmla="*/ 183 h 413"/>
                <a:gd name="T12" fmla="*/ 159 w 210"/>
                <a:gd name="T13" fmla="*/ 81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123"/>
            <p:cNvSpPr>
              <a:spLocks noChangeShapeType="1"/>
            </p:cNvSpPr>
            <p:nvPr/>
          </p:nvSpPr>
          <p:spPr bwMode="auto">
            <a:xfrm flipH="1" flipV="1">
              <a:off x="1247" y="1992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124"/>
            <p:cNvSpPr>
              <a:spLocks noChangeArrowheads="1"/>
            </p:cNvSpPr>
            <p:nvPr/>
          </p:nvSpPr>
          <p:spPr bwMode="auto">
            <a:xfrm>
              <a:off x="1418" y="1856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+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1" name="Rectangle 125"/>
            <p:cNvSpPr>
              <a:spLocks noChangeArrowheads="1"/>
            </p:cNvSpPr>
            <p:nvPr/>
          </p:nvSpPr>
          <p:spPr bwMode="auto">
            <a:xfrm>
              <a:off x="1716" y="1552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32" name="Freeform 126"/>
            <p:cNvSpPr>
              <a:spLocks/>
            </p:cNvSpPr>
            <p:nvPr/>
          </p:nvSpPr>
          <p:spPr bwMode="auto">
            <a:xfrm>
              <a:off x="897" y="2016"/>
              <a:ext cx="144" cy="245"/>
            </a:xfrm>
            <a:custGeom>
              <a:avLst/>
              <a:gdLst>
                <a:gd name="T0" fmla="*/ 143 w 104"/>
                <a:gd name="T1" fmla="*/ 242 h 245"/>
                <a:gd name="T2" fmla="*/ 143 w 104"/>
                <a:gd name="T3" fmla="*/ 0 h 245"/>
                <a:gd name="T4" fmla="*/ 0 w 104"/>
                <a:gd name="T5" fmla="*/ 0 h 245"/>
                <a:gd name="T6" fmla="*/ 0 w 104"/>
                <a:gd name="T7" fmla="*/ 244 h 245"/>
                <a:gd name="T8" fmla="*/ 143 w 104"/>
                <a:gd name="T9" fmla="*/ 244 h 245"/>
                <a:gd name="T10" fmla="*/ 143 w 104"/>
                <a:gd name="T11" fmla="*/ 244 h 2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"/>
                <a:gd name="T19" fmla="*/ 0 h 245"/>
                <a:gd name="T20" fmla="*/ 104 w 104"/>
                <a:gd name="T21" fmla="*/ 245 h 2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" h="245">
                  <a:moveTo>
                    <a:pt x="103" y="242"/>
                  </a:moveTo>
                  <a:lnTo>
                    <a:pt x="103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103" y="244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7"/>
            <p:cNvSpPr>
              <a:spLocks noChangeArrowheads="1"/>
            </p:cNvSpPr>
            <p:nvPr/>
          </p:nvSpPr>
          <p:spPr bwMode="auto">
            <a:xfrm>
              <a:off x="907" y="2081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Line 128"/>
            <p:cNvSpPr>
              <a:spLocks noChangeShapeType="1"/>
            </p:cNvSpPr>
            <p:nvPr/>
          </p:nvSpPr>
          <p:spPr bwMode="auto">
            <a:xfrm flipH="1">
              <a:off x="1598" y="3096"/>
              <a:ext cx="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Line 129"/>
            <p:cNvSpPr>
              <a:spLocks noChangeShapeType="1"/>
            </p:cNvSpPr>
            <p:nvPr/>
          </p:nvSpPr>
          <p:spPr bwMode="auto">
            <a:xfrm flipH="1" flipV="1">
              <a:off x="4142" y="1344"/>
              <a:ext cx="0" cy="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130"/>
            <p:cNvSpPr>
              <a:spLocks noChangeShapeType="1"/>
            </p:cNvSpPr>
            <p:nvPr/>
          </p:nvSpPr>
          <p:spPr bwMode="auto">
            <a:xfrm rot="16200000" flipH="1">
              <a:off x="1390" y="1408"/>
              <a:ext cx="0" cy="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Line 131"/>
            <p:cNvSpPr>
              <a:spLocks noChangeShapeType="1"/>
            </p:cNvSpPr>
            <p:nvPr/>
          </p:nvSpPr>
          <p:spPr bwMode="auto">
            <a:xfrm rot="5400000">
              <a:off x="4105" y="1785"/>
              <a:ext cx="0" cy="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Line 132"/>
            <p:cNvSpPr>
              <a:spLocks noChangeShapeType="1"/>
            </p:cNvSpPr>
            <p:nvPr/>
          </p:nvSpPr>
          <p:spPr bwMode="auto">
            <a:xfrm rot="16200000" flipV="1">
              <a:off x="979" y="1303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133"/>
            <p:cNvSpPr>
              <a:spLocks noChangeShapeType="1"/>
            </p:cNvSpPr>
            <p:nvPr/>
          </p:nvSpPr>
          <p:spPr bwMode="auto">
            <a:xfrm flipV="1">
              <a:off x="830" y="1445"/>
              <a:ext cx="0" cy="6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134"/>
            <p:cNvSpPr>
              <a:spLocks noChangeShapeType="1"/>
            </p:cNvSpPr>
            <p:nvPr/>
          </p:nvSpPr>
          <p:spPr bwMode="auto">
            <a:xfrm rot="16200000" flipV="1">
              <a:off x="861" y="2106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135"/>
            <p:cNvSpPr>
              <a:spLocks noChangeArrowheads="1"/>
            </p:cNvSpPr>
            <p:nvPr/>
          </p:nvSpPr>
          <p:spPr bwMode="auto">
            <a:xfrm>
              <a:off x="3027" y="3153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2" name="Rectangle 136"/>
            <p:cNvSpPr>
              <a:spLocks noChangeArrowheads="1"/>
            </p:cNvSpPr>
            <p:nvPr/>
          </p:nvSpPr>
          <p:spPr bwMode="auto">
            <a:xfrm>
              <a:off x="3024" y="3354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3" name="Rectangle 137"/>
            <p:cNvSpPr>
              <a:spLocks noChangeArrowheads="1"/>
            </p:cNvSpPr>
            <p:nvPr/>
          </p:nvSpPr>
          <p:spPr bwMode="auto">
            <a:xfrm>
              <a:off x="3080" y="3230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4" name="Rectangle 139"/>
            <p:cNvSpPr>
              <a:spLocks noChangeArrowheads="1"/>
            </p:cNvSpPr>
            <p:nvPr/>
          </p:nvSpPr>
          <p:spPr bwMode="auto">
            <a:xfrm>
              <a:off x="3060" y="2427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5" name="Rectangle 140"/>
            <p:cNvSpPr>
              <a:spLocks noChangeArrowheads="1"/>
            </p:cNvSpPr>
            <p:nvPr/>
          </p:nvSpPr>
          <p:spPr bwMode="auto">
            <a:xfrm>
              <a:off x="3057" y="2628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41"/>
            <p:cNvSpPr>
              <a:spLocks noChangeArrowheads="1"/>
            </p:cNvSpPr>
            <p:nvPr/>
          </p:nvSpPr>
          <p:spPr bwMode="auto">
            <a:xfrm>
              <a:off x="3113" y="2504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Line 143"/>
            <p:cNvSpPr>
              <a:spLocks noChangeShapeType="1"/>
            </p:cNvSpPr>
            <p:nvPr/>
          </p:nvSpPr>
          <p:spPr bwMode="auto">
            <a:xfrm flipV="1">
              <a:off x="3423" y="2606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144"/>
            <p:cNvSpPr>
              <a:spLocks noChangeShapeType="1"/>
            </p:cNvSpPr>
            <p:nvPr/>
          </p:nvSpPr>
          <p:spPr bwMode="auto">
            <a:xfrm rot="5400000" flipV="1">
              <a:off x="3399" y="2967"/>
              <a:ext cx="0" cy="48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145"/>
            <p:cNvSpPr>
              <a:spLocks noChangeArrowheads="1"/>
            </p:cNvSpPr>
            <p:nvPr/>
          </p:nvSpPr>
          <p:spPr bwMode="auto">
            <a:xfrm flipH="1">
              <a:off x="1180" y="1334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0" name="Rectangle 146"/>
            <p:cNvSpPr>
              <a:spLocks noChangeArrowheads="1"/>
            </p:cNvSpPr>
            <p:nvPr/>
          </p:nvSpPr>
          <p:spPr bwMode="auto">
            <a:xfrm flipH="1">
              <a:off x="1136" y="1393"/>
              <a:ext cx="43" cy="1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1" name="Rectangle 148"/>
            <p:cNvSpPr>
              <a:spLocks noChangeArrowheads="1"/>
            </p:cNvSpPr>
            <p:nvPr/>
          </p:nvSpPr>
          <p:spPr bwMode="auto">
            <a:xfrm>
              <a:off x="5008" y="2448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2" name="Rectangle 149"/>
            <p:cNvSpPr>
              <a:spLocks noChangeArrowheads="1"/>
            </p:cNvSpPr>
            <p:nvPr/>
          </p:nvSpPr>
          <p:spPr bwMode="auto">
            <a:xfrm>
              <a:off x="5005" y="2649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50"/>
            <p:cNvSpPr>
              <a:spLocks noChangeArrowheads="1"/>
            </p:cNvSpPr>
            <p:nvPr/>
          </p:nvSpPr>
          <p:spPr bwMode="auto">
            <a:xfrm>
              <a:off x="5061" y="2525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52"/>
            <p:cNvSpPr>
              <a:spLocks noChangeArrowheads="1"/>
            </p:cNvSpPr>
            <p:nvPr/>
          </p:nvSpPr>
          <p:spPr bwMode="auto">
            <a:xfrm>
              <a:off x="1214" y="3186"/>
              <a:ext cx="36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Inst.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1187" y="2893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1214" y="3060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7" name="Line 156"/>
            <p:cNvSpPr>
              <a:spLocks noChangeShapeType="1"/>
            </p:cNvSpPr>
            <p:nvPr/>
          </p:nvSpPr>
          <p:spPr bwMode="auto">
            <a:xfrm flipV="1">
              <a:off x="2010" y="2193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Line 157"/>
            <p:cNvSpPr>
              <a:spLocks noChangeShapeType="1"/>
            </p:cNvSpPr>
            <p:nvPr/>
          </p:nvSpPr>
          <p:spPr bwMode="auto">
            <a:xfrm flipV="1">
              <a:off x="2011" y="3405"/>
              <a:ext cx="7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Line 158"/>
            <p:cNvSpPr>
              <a:spLocks noChangeShapeType="1"/>
            </p:cNvSpPr>
            <p:nvPr/>
          </p:nvSpPr>
          <p:spPr bwMode="auto">
            <a:xfrm flipH="1">
              <a:off x="1215" y="1356"/>
              <a:ext cx="29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Line 159"/>
            <p:cNvSpPr>
              <a:spLocks noChangeShapeType="1"/>
            </p:cNvSpPr>
            <p:nvPr/>
          </p:nvSpPr>
          <p:spPr bwMode="auto">
            <a:xfrm flipV="1">
              <a:off x="4162" y="2211"/>
              <a:ext cx="60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Line 160"/>
            <p:cNvSpPr>
              <a:spLocks noChangeShapeType="1"/>
            </p:cNvSpPr>
            <p:nvPr/>
          </p:nvSpPr>
          <p:spPr bwMode="auto">
            <a:xfrm rot="-5400000" flipH="1" flipV="1">
              <a:off x="3714" y="1703"/>
              <a:ext cx="1008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Line 161"/>
            <p:cNvSpPr>
              <a:spLocks noChangeShapeType="1"/>
            </p:cNvSpPr>
            <p:nvPr/>
          </p:nvSpPr>
          <p:spPr bwMode="auto">
            <a:xfrm>
              <a:off x="686" y="1200"/>
              <a:ext cx="3535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162"/>
            <p:cNvSpPr>
              <a:spLocks noChangeShapeType="1"/>
            </p:cNvSpPr>
            <p:nvPr/>
          </p:nvSpPr>
          <p:spPr bwMode="auto">
            <a:xfrm rot="-5400000" flipH="1" flipV="1">
              <a:off x="945" y="1108"/>
              <a:ext cx="395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1166" y="2100"/>
              <a:ext cx="432" cy="636"/>
            </a:xfrm>
            <a:prstGeom prst="rect">
              <a:avLst/>
            </a:prstGeom>
            <a:solidFill>
              <a:srgbClr val="66FFCC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tIns="0"/>
            <a:lstStyle/>
            <a:p>
              <a:pPr algn="ctr"/>
              <a:r>
                <a:rPr lang="en-US" sz="1200" b="1">
                  <a:latin typeface="Arial" charset="0"/>
                </a:rPr>
                <a:t>BTB</a:t>
              </a:r>
            </a:p>
          </p:txBody>
        </p:sp>
        <p:sp>
          <p:nvSpPr>
            <p:cNvPr id="165" name="Line 164"/>
            <p:cNvSpPr>
              <a:spLocks noChangeShapeType="1"/>
            </p:cNvSpPr>
            <p:nvPr/>
          </p:nvSpPr>
          <p:spPr bwMode="auto">
            <a:xfrm>
              <a:off x="1086" y="2928"/>
              <a:ext cx="8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165"/>
            <p:cNvSpPr>
              <a:spLocks noChangeShapeType="1"/>
            </p:cNvSpPr>
            <p:nvPr/>
          </p:nvSpPr>
          <p:spPr bwMode="auto">
            <a:xfrm flipH="1">
              <a:off x="686" y="1200"/>
              <a:ext cx="0" cy="124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Line 166"/>
            <p:cNvSpPr>
              <a:spLocks noChangeShapeType="1"/>
            </p:cNvSpPr>
            <p:nvPr/>
          </p:nvSpPr>
          <p:spPr bwMode="auto">
            <a:xfrm rot="10800000" flipH="1" flipV="1">
              <a:off x="686" y="2440"/>
              <a:ext cx="480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 flipH="1">
              <a:off x="1182" y="1404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9" name="Rectangle 168"/>
            <p:cNvSpPr>
              <a:spLocks noChangeArrowheads="1"/>
            </p:cNvSpPr>
            <p:nvPr/>
          </p:nvSpPr>
          <p:spPr bwMode="auto">
            <a:xfrm flipH="1">
              <a:off x="1180" y="1488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0" name="Line 169"/>
            <p:cNvSpPr>
              <a:spLocks noChangeShapeType="1"/>
            </p:cNvSpPr>
            <p:nvPr/>
          </p:nvSpPr>
          <p:spPr bwMode="auto">
            <a:xfrm flipV="1">
              <a:off x="1646" y="1512"/>
              <a:ext cx="0" cy="7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170"/>
            <p:cNvSpPr>
              <a:spLocks noChangeShapeType="1"/>
            </p:cNvSpPr>
            <p:nvPr/>
          </p:nvSpPr>
          <p:spPr bwMode="auto">
            <a:xfrm rot="16200000" flipH="1">
              <a:off x="1430" y="1300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Line 171"/>
            <p:cNvSpPr>
              <a:spLocks noChangeShapeType="1"/>
            </p:cNvSpPr>
            <p:nvPr/>
          </p:nvSpPr>
          <p:spPr bwMode="auto">
            <a:xfrm flipV="1">
              <a:off x="1598" y="2265"/>
              <a:ext cx="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172"/>
            <p:cNvSpPr>
              <a:spLocks noChangeArrowheads="1"/>
            </p:cNvSpPr>
            <p:nvPr/>
          </p:nvSpPr>
          <p:spPr bwMode="auto">
            <a:xfrm>
              <a:off x="1251" y="2226"/>
              <a:ext cx="335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pred target</a:t>
              </a:r>
            </a:p>
          </p:txBody>
        </p:sp>
        <p:sp>
          <p:nvSpPr>
            <p:cNvPr id="174" name="Rectangle 173"/>
            <p:cNvSpPr>
              <a:spLocks noChangeArrowheads="1"/>
            </p:cNvSpPr>
            <p:nvPr/>
          </p:nvSpPr>
          <p:spPr bwMode="auto">
            <a:xfrm>
              <a:off x="1255" y="2316"/>
              <a:ext cx="239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pred dir</a:t>
              </a:r>
            </a:p>
          </p:txBody>
        </p:sp>
        <p:sp>
          <p:nvSpPr>
            <p:cNvPr id="175" name="Line 174"/>
            <p:cNvSpPr>
              <a:spLocks noChangeShapeType="1"/>
            </p:cNvSpPr>
            <p:nvPr/>
          </p:nvSpPr>
          <p:spPr bwMode="auto">
            <a:xfrm rot="5400000" flipH="1">
              <a:off x="1646" y="2304"/>
              <a:ext cx="0" cy="9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Line 175"/>
            <p:cNvSpPr>
              <a:spLocks noChangeShapeType="1"/>
            </p:cNvSpPr>
            <p:nvPr/>
          </p:nvSpPr>
          <p:spPr bwMode="auto">
            <a:xfrm flipH="1">
              <a:off x="1694" y="1248"/>
              <a:ext cx="0" cy="1107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176"/>
            <p:cNvSpPr>
              <a:spLocks noChangeShapeType="1"/>
            </p:cNvSpPr>
            <p:nvPr/>
          </p:nvSpPr>
          <p:spPr bwMode="auto">
            <a:xfrm rot="5400000" flipH="1">
              <a:off x="1447" y="1000"/>
              <a:ext cx="0" cy="49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177"/>
            <p:cNvSpPr>
              <a:spLocks noChangeShapeType="1"/>
            </p:cNvSpPr>
            <p:nvPr/>
          </p:nvSpPr>
          <p:spPr bwMode="auto">
            <a:xfrm rot="-5400000" flipH="1" flipV="1">
              <a:off x="1171" y="1277"/>
              <a:ext cx="59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178"/>
            <p:cNvSpPr>
              <a:spLocks noChangeArrowheads="1"/>
            </p:cNvSpPr>
            <p:nvPr/>
          </p:nvSpPr>
          <p:spPr bwMode="auto">
            <a:xfrm>
              <a:off x="1838" y="1352"/>
              <a:ext cx="89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PC+4 (Not-taken target)</a:t>
              </a:r>
            </a:p>
          </p:txBody>
        </p:sp>
        <p:sp>
          <p:nvSpPr>
            <p:cNvPr id="180" name="Rectangle 179"/>
            <p:cNvSpPr>
              <a:spLocks noChangeArrowheads="1"/>
            </p:cNvSpPr>
            <p:nvPr/>
          </p:nvSpPr>
          <p:spPr bwMode="auto">
            <a:xfrm>
              <a:off x="1838" y="1248"/>
              <a:ext cx="45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taken target</a:t>
              </a:r>
            </a:p>
          </p:txBody>
        </p:sp>
        <p:sp>
          <p:nvSpPr>
            <p:cNvPr id="181" name="Line 180"/>
            <p:cNvSpPr>
              <a:spLocks noChangeShapeType="1"/>
            </p:cNvSpPr>
            <p:nvPr/>
          </p:nvSpPr>
          <p:spPr bwMode="auto">
            <a:xfrm flipH="1">
              <a:off x="3038" y="1632"/>
              <a:ext cx="7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026" y="1905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182"/>
            <p:cNvSpPr>
              <a:spLocks noChangeShapeType="1"/>
            </p:cNvSpPr>
            <p:nvPr/>
          </p:nvSpPr>
          <p:spPr bwMode="auto">
            <a:xfrm>
              <a:off x="3038" y="163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183"/>
            <p:cNvSpPr>
              <a:spLocks noChangeShapeType="1"/>
            </p:cNvSpPr>
            <p:nvPr/>
          </p:nvSpPr>
          <p:spPr bwMode="auto">
            <a:xfrm rot="16200000" flipV="1">
              <a:off x="3920" y="1602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Line 184"/>
            <p:cNvSpPr>
              <a:spLocks noChangeShapeType="1"/>
            </p:cNvSpPr>
            <p:nvPr/>
          </p:nvSpPr>
          <p:spPr bwMode="auto">
            <a:xfrm rot="10800000" flipV="1">
              <a:off x="3950" y="1434"/>
              <a:ext cx="1" cy="1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 flipH="1">
              <a:off x="1179" y="1548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he-IL" sz="6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  <a:endParaRPr lang="en-US" sz="6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7" name="Line 186"/>
            <p:cNvSpPr>
              <a:spLocks noChangeShapeType="1"/>
            </p:cNvSpPr>
            <p:nvPr/>
          </p:nvSpPr>
          <p:spPr bwMode="auto">
            <a:xfrm rot="16200000" flipH="1">
              <a:off x="2582" y="68"/>
              <a:ext cx="0" cy="27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Line 187"/>
            <p:cNvSpPr>
              <a:spLocks noChangeShapeType="1"/>
            </p:cNvSpPr>
            <p:nvPr/>
          </p:nvSpPr>
          <p:spPr bwMode="auto">
            <a:xfrm>
              <a:off x="590" y="2516"/>
              <a:ext cx="5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Line 188"/>
            <p:cNvSpPr>
              <a:spLocks noChangeShapeType="1"/>
            </p:cNvSpPr>
            <p:nvPr/>
          </p:nvSpPr>
          <p:spPr bwMode="auto">
            <a:xfrm flipV="1">
              <a:off x="590" y="1104"/>
              <a:ext cx="0" cy="14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Line 189"/>
            <p:cNvSpPr>
              <a:spLocks noChangeShapeType="1"/>
            </p:cNvSpPr>
            <p:nvPr/>
          </p:nvSpPr>
          <p:spPr bwMode="auto">
            <a:xfrm rot="16200000" flipV="1">
              <a:off x="998" y="696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Line 190"/>
            <p:cNvSpPr>
              <a:spLocks noChangeShapeType="1"/>
            </p:cNvSpPr>
            <p:nvPr/>
          </p:nvSpPr>
          <p:spPr bwMode="auto">
            <a:xfrm>
              <a:off x="1406" y="110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91"/>
            <p:cNvSpPr>
              <a:spLocks noChangeAspect="1"/>
            </p:cNvSpPr>
            <p:nvPr/>
          </p:nvSpPr>
          <p:spPr bwMode="auto">
            <a:xfrm>
              <a:off x="1394" y="1344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92"/>
            <p:cNvSpPr>
              <a:spLocks noChangeShapeType="1"/>
            </p:cNvSpPr>
            <p:nvPr/>
          </p:nvSpPr>
          <p:spPr bwMode="auto">
            <a:xfrm rot="5400000" flipV="1">
              <a:off x="1478" y="1368"/>
              <a:ext cx="624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Line 193"/>
            <p:cNvSpPr>
              <a:spLocks noChangeShapeType="1"/>
            </p:cNvSpPr>
            <p:nvPr/>
          </p:nvSpPr>
          <p:spPr bwMode="auto">
            <a:xfrm rot="5400000" flipV="1">
              <a:off x="2486" y="1368"/>
              <a:ext cx="624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Line 194"/>
            <p:cNvSpPr>
              <a:spLocks noChangeShapeType="1"/>
            </p:cNvSpPr>
            <p:nvPr/>
          </p:nvSpPr>
          <p:spPr bwMode="auto">
            <a:xfrm rot="5400000" flipV="1">
              <a:off x="3590" y="1320"/>
              <a:ext cx="528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Line 195"/>
            <p:cNvSpPr>
              <a:spLocks noChangeShapeType="1"/>
            </p:cNvSpPr>
            <p:nvPr/>
          </p:nvSpPr>
          <p:spPr bwMode="auto">
            <a:xfrm rot="5400000" flipH="1">
              <a:off x="3464" y="-616"/>
              <a:ext cx="0" cy="334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196"/>
            <p:cNvSpPr>
              <a:spLocks noChangeAspect="1" noChangeArrowheads="1"/>
            </p:cNvSpPr>
            <p:nvPr/>
          </p:nvSpPr>
          <p:spPr bwMode="auto">
            <a:xfrm>
              <a:off x="2782" y="1044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AutoShape 197"/>
            <p:cNvSpPr>
              <a:spLocks noChangeArrowheads="1"/>
            </p:cNvSpPr>
            <p:nvPr/>
          </p:nvSpPr>
          <p:spPr bwMode="auto">
            <a:xfrm>
              <a:off x="4320" y="1584"/>
              <a:ext cx="384" cy="480"/>
            </a:xfrm>
            <a:prstGeom prst="roundRect">
              <a:avLst>
                <a:gd name="adj" fmla="val 22222"/>
              </a:avLst>
            </a:prstGeom>
            <a:solidFill>
              <a:srgbClr val="66FFCC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tIns="0"/>
            <a:lstStyle/>
            <a:p>
              <a:pPr algn="ctr"/>
              <a:r>
                <a:rPr lang="en-US" sz="1000" b="1">
                  <a:latin typeface="Arial" charset="0"/>
                </a:rPr>
                <a:t>Mis-</a:t>
              </a:r>
            </a:p>
            <a:p>
              <a:pPr algn="ctr"/>
              <a:r>
                <a:rPr lang="en-US" sz="1000" b="1">
                  <a:latin typeface="Arial" charset="0"/>
                </a:rPr>
                <a:t>predict</a:t>
              </a:r>
            </a:p>
            <a:p>
              <a:pPr algn="ctr"/>
              <a:r>
                <a:rPr lang="en-US" sz="1000" b="1">
                  <a:latin typeface="Arial" charset="0"/>
                </a:rPr>
                <a:t>Detection</a:t>
              </a:r>
            </a:p>
            <a:p>
              <a:pPr algn="ctr"/>
              <a:r>
                <a:rPr lang="en-US" sz="1000" b="1">
                  <a:latin typeface="Arial" charset="0"/>
                </a:rPr>
                <a:t>Unit</a:t>
              </a:r>
            </a:p>
          </p:txBody>
        </p:sp>
        <p:sp>
          <p:nvSpPr>
            <p:cNvPr id="199" name="Oval 198"/>
            <p:cNvSpPr>
              <a:spLocks noChangeAspect="1" noChangeArrowheads="1"/>
            </p:cNvSpPr>
            <p:nvPr/>
          </p:nvSpPr>
          <p:spPr bwMode="auto">
            <a:xfrm>
              <a:off x="3840" y="104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99"/>
            <p:cNvSpPr>
              <a:spLocks noChangeAspect="1" noChangeArrowheads="1"/>
            </p:cNvSpPr>
            <p:nvPr/>
          </p:nvSpPr>
          <p:spPr bwMode="auto">
            <a:xfrm>
              <a:off x="4206" y="1632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200"/>
            <p:cNvSpPr>
              <a:spLocks noChangeArrowheads="1"/>
            </p:cNvSpPr>
            <p:nvPr/>
          </p:nvSpPr>
          <p:spPr bwMode="auto">
            <a:xfrm>
              <a:off x="3936" y="960"/>
              <a:ext cx="19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Flush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02" name="Freeform 201"/>
            <p:cNvSpPr>
              <a:spLocks noChangeAspect="1"/>
            </p:cNvSpPr>
            <p:nvPr/>
          </p:nvSpPr>
          <p:spPr bwMode="auto">
            <a:xfrm>
              <a:off x="4129" y="1984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Line 202"/>
            <p:cNvSpPr>
              <a:spLocks noChangeShapeType="1"/>
            </p:cNvSpPr>
            <p:nvPr/>
          </p:nvSpPr>
          <p:spPr bwMode="auto">
            <a:xfrm flipH="1">
              <a:off x="1834" y="1824"/>
              <a:ext cx="9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Line 203"/>
            <p:cNvSpPr>
              <a:spLocks noChangeShapeType="1"/>
            </p:cNvSpPr>
            <p:nvPr/>
          </p:nvSpPr>
          <p:spPr bwMode="auto">
            <a:xfrm flipH="1" flipV="1">
              <a:off x="1646" y="1824"/>
              <a:ext cx="1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 noChangeAspect="1"/>
            </p:cNvSpPr>
            <p:nvPr/>
          </p:nvSpPr>
          <p:spPr bwMode="auto">
            <a:xfrm>
              <a:off x="1634" y="1808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205"/>
            <p:cNvSpPr>
              <a:spLocks noChangeShapeType="1"/>
            </p:cNvSpPr>
            <p:nvPr/>
          </p:nvSpPr>
          <p:spPr bwMode="auto">
            <a:xfrm flipH="1">
              <a:off x="2826" y="1824"/>
              <a:ext cx="9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1982" y="1728"/>
              <a:ext cx="60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predicted target</a:t>
              </a:r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1846" y="1836"/>
              <a:ext cx="89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PC+4 (Not-taken target)</a:t>
              </a:r>
            </a:p>
          </p:txBody>
        </p:sp>
        <p:sp>
          <p:nvSpPr>
            <p:cNvPr id="209" name="Line 208"/>
            <p:cNvSpPr>
              <a:spLocks noChangeShapeType="1"/>
            </p:cNvSpPr>
            <p:nvPr/>
          </p:nvSpPr>
          <p:spPr bwMode="auto">
            <a:xfrm>
              <a:off x="1838" y="1730"/>
              <a:ext cx="901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Line 209"/>
            <p:cNvSpPr>
              <a:spLocks noChangeShapeType="1"/>
            </p:cNvSpPr>
            <p:nvPr/>
          </p:nvSpPr>
          <p:spPr bwMode="auto">
            <a:xfrm flipV="1">
              <a:off x="2838" y="1729"/>
              <a:ext cx="962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1920" y="1632"/>
              <a:ext cx="7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predicted direction</a:t>
              </a:r>
            </a:p>
          </p:txBody>
        </p:sp>
        <p:sp>
          <p:nvSpPr>
            <p:cNvPr id="212" name="Line 211"/>
            <p:cNvSpPr>
              <a:spLocks noChangeShapeType="1"/>
            </p:cNvSpPr>
            <p:nvPr/>
          </p:nvSpPr>
          <p:spPr bwMode="auto">
            <a:xfrm>
              <a:off x="1694" y="1728"/>
              <a:ext cx="56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212"/>
            <p:cNvSpPr>
              <a:spLocks noChangeAspect="1" noChangeArrowheads="1"/>
            </p:cNvSpPr>
            <p:nvPr/>
          </p:nvSpPr>
          <p:spPr bwMode="auto">
            <a:xfrm>
              <a:off x="1678" y="1716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Line 213"/>
            <p:cNvSpPr>
              <a:spLocks noChangeShapeType="1"/>
            </p:cNvSpPr>
            <p:nvPr/>
          </p:nvSpPr>
          <p:spPr bwMode="auto">
            <a:xfrm rot="5400000">
              <a:off x="4104" y="1512"/>
              <a:ext cx="0" cy="43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214"/>
            <p:cNvSpPr>
              <a:spLocks noChangeShapeType="1"/>
            </p:cNvSpPr>
            <p:nvPr/>
          </p:nvSpPr>
          <p:spPr bwMode="auto">
            <a:xfrm rot="5400000" flipH="1">
              <a:off x="5033" y="1720"/>
              <a:ext cx="0" cy="207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Line 215"/>
            <p:cNvSpPr>
              <a:spLocks noChangeShapeType="1"/>
            </p:cNvSpPr>
            <p:nvPr/>
          </p:nvSpPr>
          <p:spPr bwMode="auto">
            <a:xfrm rot="-5400000" flipH="1" flipV="1">
              <a:off x="1113" y="1253"/>
              <a:ext cx="107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216"/>
            <p:cNvSpPr>
              <a:spLocks noChangeAspect="1" noChangeArrowheads="1"/>
            </p:cNvSpPr>
            <p:nvPr/>
          </p:nvSpPr>
          <p:spPr bwMode="auto">
            <a:xfrm>
              <a:off x="1154" y="118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Line 217"/>
            <p:cNvSpPr>
              <a:spLocks noChangeShapeType="1"/>
            </p:cNvSpPr>
            <p:nvPr/>
          </p:nvSpPr>
          <p:spPr bwMode="auto">
            <a:xfrm flipH="1">
              <a:off x="3888" y="1824"/>
              <a:ext cx="4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Line 218"/>
            <p:cNvSpPr>
              <a:spLocks noChangeShapeType="1"/>
            </p:cNvSpPr>
            <p:nvPr/>
          </p:nvSpPr>
          <p:spPr bwMode="auto">
            <a:xfrm rot="5400000">
              <a:off x="4270" y="1594"/>
              <a:ext cx="0" cy="1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Line 219"/>
            <p:cNvSpPr>
              <a:spLocks noChangeShapeType="1"/>
            </p:cNvSpPr>
            <p:nvPr/>
          </p:nvSpPr>
          <p:spPr bwMode="auto">
            <a:xfrm rot="5400000">
              <a:off x="4776" y="1752"/>
              <a:ext cx="0" cy="14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Line 220"/>
            <p:cNvSpPr>
              <a:spLocks noChangeShapeType="1"/>
            </p:cNvSpPr>
            <p:nvPr/>
          </p:nvSpPr>
          <p:spPr bwMode="auto">
            <a:xfrm rot="10800000" flipH="1">
              <a:off x="5136" y="1056"/>
              <a:ext cx="0" cy="768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Line 221"/>
            <p:cNvSpPr>
              <a:spLocks noChangeShapeType="1"/>
            </p:cNvSpPr>
            <p:nvPr/>
          </p:nvSpPr>
          <p:spPr bwMode="auto">
            <a:xfrm rot="10800000" flipH="1">
              <a:off x="4752" y="912"/>
              <a:ext cx="0" cy="91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Line 222"/>
            <p:cNvSpPr>
              <a:spLocks noChangeShapeType="1"/>
            </p:cNvSpPr>
            <p:nvPr/>
          </p:nvSpPr>
          <p:spPr bwMode="auto">
            <a:xfrm rot="5400000" flipH="1">
              <a:off x="2952" y="-888"/>
              <a:ext cx="0" cy="36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223"/>
            <p:cNvSpPr>
              <a:spLocks noChangeAspect="1" noChangeArrowheads="1"/>
            </p:cNvSpPr>
            <p:nvPr/>
          </p:nvSpPr>
          <p:spPr bwMode="auto">
            <a:xfrm>
              <a:off x="4744" y="180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Line 224"/>
            <p:cNvSpPr>
              <a:spLocks noChangeShapeType="1"/>
            </p:cNvSpPr>
            <p:nvPr/>
          </p:nvSpPr>
          <p:spPr bwMode="auto">
            <a:xfrm flipH="1">
              <a:off x="1536" y="1008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225"/>
            <p:cNvSpPr>
              <a:spLocks noChangeAspect="1"/>
            </p:cNvSpPr>
            <p:nvPr/>
          </p:nvSpPr>
          <p:spPr bwMode="auto">
            <a:xfrm>
              <a:off x="1522" y="1420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226"/>
            <p:cNvSpPr>
              <a:spLocks noChangeShapeType="1"/>
            </p:cNvSpPr>
            <p:nvPr/>
          </p:nvSpPr>
          <p:spPr bwMode="auto">
            <a:xfrm rot="16200000" flipV="1">
              <a:off x="1008" y="480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Line 227"/>
            <p:cNvSpPr>
              <a:spLocks noChangeShapeType="1"/>
            </p:cNvSpPr>
            <p:nvPr/>
          </p:nvSpPr>
          <p:spPr bwMode="auto">
            <a:xfrm flipV="1">
              <a:off x="480" y="1008"/>
              <a:ext cx="0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608" y="2552"/>
              <a:ext cx="160" cy="264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07 h 413"/>
                <a:gd name="T4" fmla="*/ 51 w 210"/>
                <a:gd name="T5" fmla="*/ 132 h 413"/>
                <a:gd name="T6" fmla="*/ 0 w 210"/>
                <a:gd name="T7" fmla="*/ 157 h 413"/>
                <a:gd name="T8" fmla="*/ 0 w 210"/>
                <a:gd name="T9" fmla="*/ 263 h 413"/>
                <a:gd name="T10" fmla="*/ 159 w 210"/>
                <a:gd name="T11" fmla="*/ 183 h 413"/>
                <a:gd name="T12" fmla="*/ 159 w 210"/>
                <a:gd name="T13" fmla="*/ 81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66FFCC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tIns="0"/>
            <a:lstStyle/>
            <a:p>
              <a:endParaRPr lang="en-US"/>
            </a:p>
          </p:txBody>
        </p:sp>
        <p:sp>
          <p:nvSpPr>
            <p:cNvPr id="230" name="Line 229"/>
            <p:cNvSpPr>
              <a:spLocks noChangeShapeType="1"/>
            </p:cNvSpPr>
            <p:nvPr/>
          </p:nvSpPr>
          <p:spPr bwMode="auto">
            <a:xfrm>
              <a:off x="768" y="2688"/>
              <a:ext cx="3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Rectangle 230"/>
            <p:cNvSpPr>
              <a:spLocks noChangeArrowheads="1"/>
            </p:cNvSpPr>
            <p:nvPr/>
          </p:nvSpPr>
          <p:spPr bwMode="auto">
            <a:xfrm>
              <a:off x="696" y="2628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−</a:t>
              </a:r>
              <a:endParaRPr lang="en-US" sz="5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2" name="Line 231"/>
            <p:cNvSpPr>
              <a:spLocks noChangeShapeType="1"/>
            </p:cNvSpPr>
            <p:nvPr/>
          </p:nvSpPr>
          <p:spPr bwMode="auto">
            <a:xfrm flipH="1" flipV="1">
              <a:off x="1343" y="2088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436" y="2705"/>
              <a:ext cx="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4" name="Line 233"/>
            <p:cNvSpPr>
              <a:spLocks noChangeShapeType="1"/>
            </p:cNvSpPr>
            <p:nvPr/>
          </p:nvSpPr>
          <p:spPr bwMode="auto">
            <a:xfrm flipH="1" flipV="1">
              <a:off x="504" y="2761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Line 234"/>
            <p:cNvSpPr>
              <a:spLocks noChangeShapeType="1"/>
            </p:cNvSpPr>
            <p:nvPr/>
          </p:nvSpPr>
          <p:spPr bwMode="auto">
            <a:xfrm flipH="1" flipV="1">
              <a:off x="480" y="2592"/>
              <a:ext cx="1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1264" y="2647"/>
              <a:ext cx="247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address</a:t>
              </a:r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1262" y="2496"/>
              <a:ext cx="178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target</a:t>
              </a:r>
            </a:p>
          </p:txBody>
        </p:sp>
        <p:sp>
          <p:nvSpPr>
            <p:cNvPr id="238" name="Rectangle 237"/>
            <p:cNvSpPr>
              <a:spLocks noChangeArrowheads="1"/>
            </p:cNvSpPr>
            <p:nvPr/>
          </p:nvSpPr>
          <p:spPr bwMode="auto">
            <a:xfrm>
              <a:off x="1262" y="2403"/>
              <a:ext cx="271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direction</a:t>
              </a:r>
            </a:p>
          </p:txBody>
        </p:sp>
        <p:sp>
          <p:nvSpPr>
            <p:cNvPr id="239" name="Rectangle 238"/>
            <p:cNvSpPr>
              <a:spLocks noChangeArrowheads="1"/>
            </p:cNvSpPr>
            <p:nvPr/>
          </p:nvSpPr>
          <p:spPr bwMode="auto">
            <a:xfrm rot="5400000" flipH="1">
              <a:off x="1062" y="2525"/>
              <a:ext cx="303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alloc/updt</a:t>
              </a:r>
            </a:p>
          </p:txBody>
        </p:sp>
      </p:grpSp>
      <p:pic>
        <p:nvPicPr>
          <p:cNvPr id="240" name="Звук 2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3518"/>
      </p:ext>
    </p:extLst>
  </p:cSld>
  <p:clrMapOvr>
    <a:masterClrMapping/>
  </p:clrMapOvr>
  <p:transition advTm="2107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Neo Sans Intel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1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)</a:t>
            </a:r>
            <a:endParaRPr lang="en-US" sz="3600" dirty="0">
              <a:solidFill>
                <a:srgbClr val="0070C0"/>
              </a:solidFill>
              <a:latin typeface="Neo Sans Intel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8679" name="Rectangle 130"/>
          <p:cNvSpPr>
            <a:spLocks noChangeArrowheads="1"/>
          </p:cNvSpPr>
          <p:nvPr/>
        </p:nvSpPr>
        <p:spPr bwMode="auto">
          <a:xfrm>
            <a:off x="1524000" y="3492500"/>
            <a:ext cx="900113" cy="92392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>
            <a:off x="1314450" y="3608388"/>
            <a:ext cx="21590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 flipH="1" flipV="1">
            <a:off x="3538538" y="4694238"/>
            <a:ext cx="53975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9"/>
          <p:cNvSpPr>
            <a:spLocks noChangeArrowheads="1"/>
          </p:cNvSpPr>
          <p:nvPr/>
        </p:nvSpPr>
        <p:spPr bwMode="auto">
          <a:xfrm>
            <a:off x="3411538" y="4818063"/>
            <a:ext cx="184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683" name="Line 10"/>
          <p:cNvSpPr>
            <a:spLocks noChangeShapeType="1"/>
          </p:cNvSpPr>
          <p:nvPr/>
        </p:nvSpPr>
        <p:spPr bwMode="auto">
          <a:xfrm flipH="1" flipV="1">
            <a:off x="4092575" y="4694238"/>
            <a:ext cx="50800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Freeform 11"/>
          <p:cNvSpPr>
            <a:spLocks/>
          </p:cNvSpPr>
          <p:nvPr/>
        </p:nvSpPr>
        <p:spPr bwMode="auto">
          <a:xfrm>
            <a:off x="3254375" y="3349625"/>
            <a:ext cx="823913" cy="971550"/>
          </a:xfrm>
          <a:custGeom>
            <a:avLst/>
            <a:gdLst>
              <a:gd name="T0" fmla="*/ 518 w 519"/>
              <a:gd name="T1" fmla="*/ 611 h 541"/>
              <a:gd name="T2" fmla="*/ 518 w 519"/>
              <a:gd name="T3" fmla="*/ 0 h 541"/>
              <a:gd name="T4" fmla="*/ 0 w 519"/>
              <a:gd name="T5" fmla="*/ 0 h 541"/>
              <a:gd name="T6" fmla="*/ 0 w 519"/>
              <a:gd name="T7" fmla="*/ 611 h 541"/>
              <a:gd name="T8" fmla="*/ 518 w 519"/>
              <a:gd name="T9" fmla="*/ 611 h 541"/>
              <a:gd name="T10" fmla="*/ 518 w 519"/>
              <a:gd name="T11" fmla="*/ 611 h 5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9"/>
              <a:gd name="T19" fmla="*/ 0 h 541"/>
              <a:gd name="T20" fmla="*/ 519 w 519"/>
              <a:gd name="T21" fmla="*/ 541 h 5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19" h="541">
                <a:moveTo>
                  <a:pt x="518" y="540"/>
                </a:moveTo>
                <a:lnTo>
                  <a:pt x="518" y="0"/>
                </a:lnTo>
                <a:lnTo>
                  <a:pt x="0" y="0"/>
                </a:lnTo>
                <a:lnTo>
                  <a:pt x="0" y="540"/>
                </a:lnTo>
                <a:lnTo>
                  <a:pt x="518" y="540"/>
                </a:lnTo>
              </a:path>
            </a:pathLst>
          </a:custGeom>
          <a:solidFill>
            <a:srgbClr val="CCFFFF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Rectangle 12"/>
          <p:cNvSpPr>
            <a:spLocks noChangeArrowheads="1"/>
          </p:cNvSpPr>
          <p:nvPr/>
        </p:nvSpPr>
        <p:spPr bwMode="auto">
          <a:xfrm>
            <a:off x="3363913" y="3416300"/>
            <a:ext cx="184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686" name="Line 13"/>
          <p:cNvSpPr>
            <a:spLocks noChangeShapeType="1"/>
          </p:cNvSpPr>
          <p:nvPr/>
        </p:nvSpPr>
        <p:spPr bwMode="auto">
          <a:xfrm>
            <a:off x="3011488" y="4738688"/>
            <a:ext cx="6889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4"/>
          <p:cNvSpPr>
            <a:spLocks noChangeShapeType="1"/>
          </p:cNvSpPr>
          <p:nvPr/>
        </p:nvSpPr>
        <p:spPr bwMode="auto">
          <a:xfrm flipV="1">
            <a:off x="4035425" y="4738688"/>
            <a:ext cx="2079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5"/>
          <p:cNvSpPr>
            <a:spLocks/>
          </p:cNvSpPr>
          <p:nvPr/>
        </p:nvSpPr>
        <p:spPr bwMode="auto">
          <a:xfrm>
            <a:off x="2967038" y="3871913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8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9 h 24"/>
              <a:gd name="T14" fmla="*/ 22 w 24"/>
              <a:gd name="T15" fmla="*/ 17 h 24"/>
              <a:gd name="T16" fmla="*/ 23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3 w 24"/>
              <a:gd name="T25" fmla="*/ 7 h 24"/>
              <a:gd name="T26" fmla="*/ 22 w 24"/>
              <a:gd name="T27" fmla="*/ 5 h 24"/>
              <a:gd name="T28" fmla="*/ 22 w 24"/>
              <a:gd name="T29" fmla="*/ 5 h 24"/>
              <a:gd name="T30" fmla="*/ 20 w 24"/>
              <a:gd name="T31" fmla="*/ 4 h 24"/>
              <a:gd name="T32" fmla="*/ 18 w 24"/>
              <a:gd name="T33" fmla="*/ 2 h 24"/>
              <a:gd name="T34" fmla="*/ 18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4 w 24"/>
              <a:gd name="T51" fmla="*/ 4 h 24"/>
              <a:gd name="T52" fmla="*/ 2 w 24"/>
              <a:gd name="T53" fmla="*/ 5 h 24"/>
              <a:gd name="T54" fmla="*/ 2 w 24"/>
              <a:gd name="T55" fmla="*/ 5 h 24"/>
              <a:gd name="T56" fmla="*/ 0 w 24"/>
              <a:gd name="T57" fmla="*/ 7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2 w 24"/>
              <a:gd name="T67" fmla="*/ 17 h 24"/>
              <a:gd name="T68" fmla="*/ 2 w 24"/>
              <a:gd name="T69" fmla="*/ 19 h 24"/>
              <a:gd name="T70" fmla="*/ 4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2" y="19"/>
                </a:lnTo>
                <a:lnTo>
                  <a:pt x="22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2" y="5"/>
                </a:lnTo>
                <a:lnTo>
                  <a:pt x="20" y="4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Freeform 16"/>
          <p:cNvSpPr>
            <a:spLocks/>
          </p:cNvSpPr>
          <p:nvPr/>
        </p:nvSpPr>
        <p:spPr bwMode="auto">
          <a:xfrm>
            <a:off x="2967038" y="3724275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8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9 h 24"/>
              <a:gd name="T14" fmla="*/ 22 w 24"/>
              <a:gd name="T15" fmla="*/ 17 h 24"/>
              <a:gd name="T16" fmla="*/ 23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3 w 24"/>
              <a:gd name="T25" fmla="*/ 7 h 24"/>
              <a:gd name="T26" fmla="*/ 22 w 24"/>
              <a:gd name="T27" fmla="*/ 5 h 24"/>
              <a:gd name="T28" fmla="*/ 22 w 24"/>
              <a:gd name="T29" fmla="*/ 5 h 24"/>
              <a:gd name="T30" fmla="*/ 20 w 24"/>
              <a:gd name="T31" fmla="*/ 4 h 24"/>
              <a:gd name="T32" fmla="*/ 18 w 24"/>
              <a:gd name="T33" fmla="*/ 2 h 24"/>
              <a:gd name="T34" fmla="*/ 18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4 w 24"/>
              <a:gd name="T51" fmla="*/ 4 h 24"/>
              <a:gd name="T52" fmla="*/ 2 w 24"/>
              <a:gd name="T53" fmla="*/ 5 h 24"/>
              <a:gd name="T54" fmla="*/ 2 w 24"/>
              <a:gd name="T55" fmla="*/ 5 h 24"/>
              <a:gd name="T56" fmla="*/ 0 w 24"/>
              <a:gd name="T57" fmla="*/ 7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2 w 24"/>
              <a:gd name="T67" fmla="*/ 17 h 24"/>
              <a:gd name="T68" fmla="*/ 2 w 24"/>
              <a:gd name="T69" fmla="*/ 19 h 24"/>
              <a:gd name="T70" fmla="*/ 4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2" y="19"/>
                </a:lnTo>
                <a:lnTo>
                  <a:pt x="22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2" y="5"/>
                </a:lnTo>
                <a:lnTo>
                  <a:pt x="20" y="4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Freeform 17"/>
          <p:cNvSpPr>
            <a:spLocks/>
          </p:cNvSpPr>
          <p:nvPr/>
        </p:nvSpPr>
        <p:spPr bwMode="auto">
          <a:xfrm>
            <a:off x="2967038" y="5067300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6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8 h 24"/>
              <a:gd name="T14" fmla="*/ 22 w 24"/>
              <a:gd name="T15" fmla="*/ 18 h 24"/>
              <a:gd name="T16" fmla="*/ 22 w 24"/>
              <a:gd name="T17" fmla="*/ 16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2 w 24"/>
              <a:gd name="T25" fmla="*/ 8 h 24"/>
              <a:gd name="T26" fmla="*/ 22 w 24"/>
              <a:gd name="T27" fmla="*/ 6 h 24"/>
              <a:gd name="T28" fmla="*/ 22 w 24"/>
              <a:gd name="T29" fmla="*/ 4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4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6 h 24"/>
              <a:gd name="T66" fmla="*/ 0 w 24"/>
              <a:gd name="T67" fmla="*/ 18 h 24"/>
              <a:gd name="T68" fmla="*/ 2 w 24"/>
              <a:gd name="T69" fmla="*/ 18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6" y="21"/>
                </a:lnTo>
                <a:lnTo>
                  <a:pt x="18" y="21"/>
                </a:lnTo>
                <a:lnTo>
                  <a:pt x="20" y="19"/>
                </a:lnTo>
                <a:lnTo>
                  <a:pt x="22" y="18"/>
                </a:lnTo>
                <a:lnTo>
                  <a:pt x="22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2" y="8"/>
                </a:lnTo>
                <a:lnTo>
                  <a:pt x="22" y="6"/>
                </a:lnTo>
                <a:lnTo>
                  <a:pt x="22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18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Line 18"/>
          <p:cNvSpPr>
            <a:spLocks noChangeShapeType="1"/>
          </p:cNvSpPr>
          <p:nvPr/>
        </p:nvSpPr>
        <p:spPr bwMode="auto">
          <a:xfrm>
            <a:off x="2681288" y="3884613"/>
            <a:ext cx="3143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19"/>
          <p:cNvSpPr>
            <a:spLocks noChangeShapeType="1"/>
          </p:cNvSpPr>
          <p:nvPr/>
        </p:nvSpPr>
        <p:spPr bwMode="auto">
          <a:xfrm flipV="1">
            <a:off x="3011488" y="5081588"/>
            <a:ext cx="1231900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0"/>
          <p:cNvSpPr>
            <a:spLocks noChangeShapeType="1"/>
          </p:cNvSpPr>
          <p:nvPr/>
        </p:nvSpPr>
        <p:spPr bwMode="auto">
          <a:xfrm flipH="1">
            <a:off x="2678113" y="2832100"/>
            <a:ext cx="15652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Freeform 21"/>
          <p:cNvSpPr>
            <a:spLocks/>
          </p:cNvSpPr>
          <p:nvPr/>
        </p:nvSpPr>
        <p:spPr bwMode="auto">
          <a:xfrm>
            <a:off x="7848600" y="2662238"/>
            <a:ext cx="147638" cy="2820988"/>
          </a:xfrm>
          <a:custGeom>
            <a:avLst/>
            <a:gdLst>
              <a:gd name="T0" fmla="*/ 92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2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Freeform 22"/>
          <p:cNvSpPr>
            <a:spLocks/>
          </p:cNvSpPr>
          <p:nvPr/>
        </p:nvSpPr>
        <p:spPr bwMode="auto">
          <a:xfrm>
            <a:off x="4248150" y="2662238"/>
            <a:ext cx="147638" cy="2820988"/>
          </a:xfrm>
          <a:custGeom>
            <a:avLst/>
            <a:gdLst>
              <a:gd name="T0" fmla="*/ 92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2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6" name="Line 23"/>
          <p:cNvSpPr>
            <a:spLocks noChangeShapeType="1"/>
          </p:cNvSpPr>
          <p:nvPr/>
        </p:nvSpPr>
        <p:spPr bwMode="auto">
          <a:xfrm flipV="1">
            <a:off x="4867275" y="5484813"/>
            <a:ext cx="0" cy="793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Line 24"/>
          <p:cNvSpPr>
            <a:spLocks noChangeShapeType="1"/>
          </p:cNvSpPr>
          <p:nvPr/>
        </p:nvSpPr>
        <p:spPr bwMode="auto">
          <a:xfrm>
            <a:off x="4913313" y="3787775"/>
            <a:ext cx="3175" cy="8572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Line 25"/>
          <p:cNvSpPr>
            <a:spLocks noChangeShapeType="1"/>
          </p:cNvSpPr>
          <p:nvPr/>
        </p:nvSpPr>
        <p:spPr bwMode="auto">
          <a:xfrm flipV="1">
            <a:off x="5153025" y="5026025"/>
            <a:ext cx="0" cy="8255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Line 26"/>
          <p:cNvSpPr>
            <a:spLocks noChangeShapeType="1"/>
          </p:cNvSpPr>
          <p:nvPr/>
        </p:nvSpPr>
        <p:spPr bwMode="auto">
          <a:xfrm flipV="1">
            <a:off x="5721350" y="3798888"/>
            <a:ext cx="341313" cy="31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Freeform 27"/>
          <p:cNvSpPr>
            <a:spLocks/>
          </p:cNvSpPr>
          <p:nvPr/>
        </p:nvSpPr>
        <p:spPr bwMode="auto">
          <a:xfrm>
            <a:off x="4948238" y="4468813"/>
            <a:ext cx="388938" cy="547688"/>
          </a:xfrm>
          <a:custGeom>
            <a:avLst/>
            <a:gdLst>
              <a:gd name="T0" fmla="*/ 123 w 174"/>
              <a:gd name="T1" fmla="*/ 344 h 367"/>
              <a:gd name="T2" fmla="*/ 144 w 174"/>
              <a:gd name="T3" fmla="*/ 342 h 367"/>
              <a:gd name="T4" fmla="*/ 162 w 174"/>
              <a:gd name="T5" fmla="*/ 336 h 367"/>
              <a:gd name="T6" fmla="*/ 179 w 174"/>
              <a:gd name="T7" fmla="*/ 324 h 367"/>
              <a:gd name="T8" fmla="*/ 194 w 174"/>
              <a:gd name="T9" fmla="*/ 312 h 367"/>
              <a:gd name="T10" fmla="*/ 208 w 174"/>
              <a:gd name="T11" fmla="*/ 294 h 367"/>
              <a:gd name="T12" fmla="*/ 221 w 174"/>
              <a:gd name="T13" fmla="*/ 274 h 367"/>
              <a:gd name="T14" fmla="*/ 230 w 174"/>
              <a:gd name="T15" fmla="*/ 251 h 367"/>
              <a:gd name="T16" fmla="*/ 238 w 174"/>
              <a:gd name="T17" fmla="*/ 227 h 367"/>
              <a:gd name="T18" fmla="*/ 244 w 174"/>
              <a:gd name="T19" fmla="*/ 200 h 367"/>
              <a:gd name="T20" fmla="*/ 244 w 174"/>
              <a:gd name="T21" fmla="*/ 171 h 367"/>
              <a:gd name="T22" fmla="*/ 244 w 174"/>
              <a:gd name="T23" fmla="*/ 145 h 367"/>
              <a:gd name="T24" fmla="*/ 238 w 174"/>
              <a:gd name="T25" fmla="*/ 118 h 367"/>
              <a:gd name="T26" fmla="*/ 230 w 174"/>
              <a:gd name="T27" fmla="*/ 92 h 367"/>
              <a:gd name="T28" fmla="*/ 221 w 174"/>
              <a:gd name="T29" fmla="*/ 71 h 367"/>
              <a:gd name="T30" fmla="*/ 208 w 174"/>
              <a:gd name="T31" fmla="*/ 51 h 367"/>
              <a:gd name="T32" fmla="*/ 194 w 174"/>
              <a:gd name="T33" fmla="*/ 33 h 367"/>
              <a:gd name="T34" fmla="*/ 179 w 174"/>
              <a:gd name="T35" fmla="*/ 19 h 367"/>
              <a:gd name="T36" fmla="*/ 162 w 174"/>
              <a:gd name="T37" fmla="*/ 8 h 367"/>
              <a:gd name="T38" fmla="*/ 144 w 174"/>
              <a:gd name="T39" fmla="*/ 2 h 367"/>
              <a:gd name="T40" fmla="*/ 123 w 174"/>
              <a:gd name="T41" fmla="*/ 0 h 367"/>
              <a:gd name="T42" fmla="*/ 103 w 174"/>
              <a:gd name="T43" fmla="*/ 2 h 367"/>
              <a:gd name="T44" fmla="*/ 84 w 174"/>
              <a:gd name="T45" fmla="*/ 8 h 367"/>
              <a:gd name="T46" fmla="*/ 68 w 174"/>
              <a:gd name="T47" fmla="*/ 19 h 367"/>
              <a:gd name="T48" fmla="*/ 52 w 174"/>
              <a:gd name="T49" fmla="*/ 33 h 367"/>
              <a:gd name="T50" fmla="*/ 38 w 174"/>
              <a:gd name="T51" fmla="*/ 51 h 367"/>
              <a:gd name="T52" fmla="*/ 24 w 174"/>
              <a:gd name="T53" fmla="*/ 71 h 367"/>
              <a:gd name="T54" fmla="*/ 14 w 174"/>
              <a:gd name="T55" fmla="*/ 92 h 367"/>
              <a:gd name="T56" fmla="*/ 8 w 174"/>
              <a:gd name="T57" fmla="*/ 118 h 367"/>
              <a:gd name="T58" fmla="*/ 3 w 174"/>
              <a:gd name="T59" fmla="*/ 145 h 367"/>
              <a:gd name="T60" fmla="*/ 0 w 174"/>
              <a:gd name="T61" fmla="*/ 171 h 367"/>
              <a:gd name="T62" fmla="*/ 3 w 174"/>
              <a:gd name="T63" fmla="*/ 200 h 367"/>
              <a:gd name="T64" fmla="*/ 8 w 174"/>
              <a:gd name="T65" fmla="*/ 227 h 367"/>
              <a:gd name="T66" fmla="*/ 14 w 174"/>
              <a:gd name="T67" fmla="*/ 251 h 367"/>
              <a:gd name="T68" fmla="*/ 24 w 174"/>
              <a:gd name="T69" fmla="*/ 274 h 367"/>
              <a:gd name="T70" fmla="*/ 38 w 174"/>
              <a:gd name="T71" fmla="*/ 294 h 367"/>
              <a:gd name="T72" fmla="*/ 52 w 174"/>
              <a:gd name="T73" fmla="*/ 312 h 367"/>
              <a:gd name="T74" fmla="*/ 68 w 174"/>
              <a:gd name="T75" fmla="*/ 324 h 367"/>
              <a:gd name="T76" fmla="*/ 84 w 174"/>
              <a:gd name="T77" fmla="*/ 336 h 367"/>
              <a:gd name="T78" fmla="*/ 103 w 174"/>
              <a:gd name="T79" fmla="*/ 342 h 367"/>
              <a:gd name="T80" fmla="*/ 123 w 174"/>
              <a:gd name="T81" fmla="*/ 344 h 367"/>
              <a:gd name="T82" fmla="*/ 123 w 174"/>
              <a:gd name="T83" fmla="*/ 344 h 36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4"/>
              <a:gd name="T127" fmla="*/ 0 h 367"/>
              <a:gd name="T128" fmla="*/ 174 w 174"/>
              <a:gd name="T129" fmla="*/ 367 h 36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4" h="367">
                <a:moveTo>
                  <a:pt x="87" y="366"/>
                </a:moveTo>
                <a:lnTo>
                  <a:pt x="102" y="364"/>
                </a:lnTo>
                <a:lnTo>
                  <a:pt x="115" y="357"/>
                </a:lnTo>
                <a:lnTo>
                  <a:pt x="127" y="345"/>
                </a:lnTo>
                <a:lnTo>
                  <a:pt x="138" y="332"/>
                </a:lnTo>
                <a:lnTo>
                  <a:pt x="148" y="313"/>
                </a:lnTo>
                <a:lnTo>
                  <a:pt x="157" y="292"/>
                </a:lnTo>
                <a:lnTo>
                  <a:pt x="163" y="267"/>
                </a:lnTo>
                <a:lnTo>
                  <a:pt x="169" y="242"/>
                </a:lnTo>
                <a:lnTo>
                  <a:pt x="173" y="213"/>
                </a:lnTo>
                <a:lnTo>
                  <a:pt x="173" y="182"/>
                </a:lnTo>
                <a:lnTo>
                  <a:pt x="173" y="154"/>
                </a:lnTo>
                <a:lnTo>
                  <a:pt x="169" y="125"/>
                </a:lnTo>
                <a:lnTo>
                  <a:pt x="163" y="98"/>
                </a:lnTo>
                <a:lnTo>
                  <a:pt x="157" y="75"/>
                </a:lnTo>
                <a:lnTo>
                  <a:pt x="148" y="54"/>
                </a:lnTo>
                <a:lnTo>
                  <a:pt x="138" y="35"/>
                </a:lnTo>
                <a:lnTo>
                  <a:pt x="127" y="20"/>
                </a:lnTo>
                <a:lnTo>
                  <a:pt x="115" y="8"/>
                </a:lnTo>
                <a:lnTo>
                  <a:pt x="102" y="2"/>
                </a:lnTo>
                <a:lnTo>
                  <a:pt x="87" y="0"/>
                </a:lnTo>
                <a:lnTo>
                  <a:pt x="73" y="2"/>
                </a:lnTo>
                <a:lnTo>
                  <a:pt x="60" y="8"/>
                </a:lnTo>
                <a:lnTo>
                  <a:pt x="48" y="20"/>
                </a:lnTo>
                <a:lnTo>
                  <a:pt x="37" y="35"/>
                </a:lnTo>
                <a:lnTo>
                  <a:pt x="27" y="54"/>
                </a:lnTo>
                <a:lnTo>
                  <a:pt x="17" y="75"/>
                </a:lnTo>
                <a:lnTo>
                  <a:pt x="10" y="98"/>
                </a:lnTo>
                <a:lnTo>
                  <a:pt x="6" y="125"/>
                </a:lnTo>
                <a:lnTo>
                  <a:pt x="2" y="154"/>
                </a:lnTo>
                <a:lnTo>
                  <a:pt x="0" y="182"/>
                </a:lnTo>
                <a:lnTo>
                  <a:pt x="2" y="213"/>
                </a:lnTo>
                <a:lnTo>
                  <a:pt x="6" y="242"/>
                </a:lnTo>
                <a:lnTo>
                  <a:pt x="10" y="267"/>
                </a:lnTo>
                <a:lnTo>
                  <a:pt x="17" y="292"/>
                </a:lnTo>
                <a:lnTo>
                  <a:pt x="27" y="313"/>
                </a:lnTo>
                <a:lnTo>
                  <a:pt x="37" y="332"/>
                </a:lnTo>
                <a:lnTo>
                  <a:pt x="48" y="345"/>
                </a:lnTo>
                <a:lnTo>
                  <a:pt x="60" y="357"/>
                </a:lnTo>
                <a:lnTo>
                  <a:pt x="73" y="364"/>
                </a:lnTo>
                <a:lnTo>
                  <a:pt x="87" y="366"/>
                </a:lnTo>
              </a:path>
            </a:pathLst>
          </a:custGeom>
          <a:solidFill>
            <a:srgbClr val="FFE6CD"/>
          </a:solidFill>
          <a:ln w="28575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28"/>
          <p:cNvSpPr>
            <a:spLocks noChangeShapeType="1"/>
          </p:cNvSpPr>
          <p:nvPr/>
        </p:nvSpPr>
        <p:spPr bwMode="auto">
          <a:xfrm>
            <a:off x="4397375" y="4738688"/>
            <a:ext cx="5540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Rectangle 29"/>
          <p:cNvSpPr>
            <a:spLocks noChangeArrowheads="1"/>
          </p:cNvSpPr>
          <p:nvPr/>
        </p:nvSpPr>
        <p:spPr bwMode="auto">
          <a:xfrm>
            <a:off x="4591050" y="3654425"/>
            <a:ext cx="419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ALUSrc</a:t>
            </a:r>
            <a:endParaRPr lang="en-US" sz="5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03" name="Line 30"/>
          <p:cNvSpPr>
            <a:spLocks noChangeShapeType="1"/>
          </p:cNvSpPr>
          <p:nvPr/>
        </p:nvSpPr>
        <p:spPr bwMode="auto">
          <a:xfrm flipH="1" flipV="1">
            <a:off x="4397375" y="2822575"/>
            <a:ext cx="577850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Freeform 31"/>
          <p:cNvSpPr>
            <a:spLocks/>
          </p:cNvSpPr>
          <p:nvPr/>
        </p:nvSpPr>
        <p:spPr bwMode="auto">
          <a:xfrm>
            <a:off x="4637088" y="3921125"/>
            <a:ext cx="41275" cy="38100"/>
          </a:xfrm>
          <a:custGeom>
            <a:avLst/>
            <a:gdLst>
              <a:gd name="T0" fmla="*/ 11 w 26"/>
              <a:gd name="T1" fmla="*/ 23 h 24"/>
              <a:gd name="T2" fmla="*/ 13 w 26"/>
              <a:gd name="T3" fmla="*/ 23 h 24"/>
              <a:gd name="T4" fmla="*/ 15 w 26"/>
              <a:gd name="T5" fmla="*/ 23 h 24"/>
              <a:gd name="T6" fmla="*/ 17 w 26"/>
              <a:gd name="T7" fmla="*/ 23 h 24"/>
              <a:gd name="T8" fmla="*/ 19 w 26"/>
              <a:gd name="T9" fmla="*/ 21 h 24"/>
              <a:gd name="T10" fmla="*/ 21 w 26"/>
              <a:gd name="T11" fmla="*/ 21 h 24"/>
              <a:gd name="T12" fmla="*/ 21 w 26"/>
              <a:gd name="T13" fmla="*/ 19 h 24"/>
              <a:gd name="T14" fmla="*/ 23 w 26"/>
              <a:gd name="T15" fmla="*/ 17 h 24"/>
              <a:gd name="T16" fmla="*/ 23 w 26"/>
              <a:gd name="T17" fmla="*/ 15 h 24"/>
              <a:gd name="T18" fmla="*/ 23 w 26"/>
              <a:gd name="T19" fmla="*/ 14 h 24"/>
              <a:gd name="T20" fmla="*/ 25 w 26"/>
              <a:gd name="T21" fmla="*/ 12 h 24"/>
              <a:gd name="T22" fmla="*/ 23 w 26"/>
              <a:gd name="T23" fmla="*/ 10 h 24"/>
              <a:gd name="T24" fmla="*/ 23 w 26"/>
              <a:gd name="T25" fmla="*/ 10 h 24"/>
              <a:gd name="T26" fmla="*/ 23 w 26"/>
              <a:gd name="T27" fmla="*/ 8 h 24"/>
              <a:gd name="T28" fmla="*/ 21 w 26"/>
              <a:gd name="T29" fmla="*/ 6 h 24"/>
              <a:gd name="T30" fmla="*/ 21 w 26"/>
              <a:gd name="T31" fmla="*/ 4 h 24"/>
              <a:gd name="T32" fmla="*/ 19 w 26"/>
              <a:gd name="T33" fmla="*/ 4 h 24"/>
              <a:gd name="T34" fmla="*/ 17 w 26"/>
              <a:gd name="T35" fmla="*/ 2 h 24"/>
              <a:gd name="T36" fmla="*/ 15 w 26"/>
              <a:gd name="T37" fmla="*/ 2 h 24"/>
              <a:gd name="T38" fmla="*/ 13 w 26"/>
              <a:gd name="T39" fmla="*/ 2 h 24"/>
              <a:gd name="T40" fmla="*/ 11 w 26"/>
              <a:gd name="T41" fmla="*/ 0 h 24"/>
              <a:gd name="T42" fmla="*/ 11 w 26"/>
              <a:gd name="T43" fmla="*/ 2 h 24"/>
              <a:gd name="T44" fmla="*/ 9 w 26"/>
              <a:gd name="T45" fmla="*/ 2 h 24"/>
              <a:gd name="T46" fmla="*/ 8 w 26"/>
              <a:gd name="T47" fmla="*/ 2 h 24"/>
              <a:gd name="T48" fmla="*/ 6 w 26"/>
              <a:gd name="T49" fmla="*/ 4 h 24"/>
              <a:gd name="T50" fmla="*/ 4 w 26"/>
              <a:gd name="T51" fmla="*/ 4 h 24"/>
              <a:gd name="T52" fmla="*/ 4 w 26"/>
              <a:gd name="T53" fmla="*/ 6 h 24"/>
              <a:gd name="T54" fmla="*/ 2 w 26"/>
              <a:gd name="T55" fmla="*/ 8 h 24"/>
              <a:gd name="T56" fmla="*/ 2 w 26"/>
              <a:gd name="T57" fmla="*/ 10 h 24"/>
              <a:gd name="T58" fmla="*/ 2 w 26"/>
              <a:gd name="T59" fmla="*/ 10 h 24"/>
              <a:gd name="T60" fmla="*/ 0 w 26"/>
              <a:gd name="T61" fmla="*/ 12 h 24"/>
              <a:gd name="T62" fmla="*/ 2 w 26"/>
              <a:gd name="T63" fmla="*/ 14 h 24"/>
              <a:gd name="T64" fmla="*/ 2 w 26"/>
              <a:gd name="T65" fmla="*/ 15 h 24"/>
              <a:gd name="T66" fmla="*/ 2 w 26"/>
              <a:gd name="T67" fmla="*/ 17 h 24"/>
              <a:gd name="T68" fmla="*/ 4 w 26"/>
              <a:gd name="T69" fmla="*/ 19 h 24"/>
              <a:gd name="T70" fmla="*/ 4 w 26"/>
              <a:gd name="T71" fmla="*/ 21 h 24"/>
              <a:gd name="T72" fmla="*/ 6 w 26"/>
              <a:gd name="T73" fmla="*/ 21 h 24"/>
              <a:gd name="T74" fmla="*/ 8 w 26"/>
              <a:gd name="T75" fmla="*/ 23 h 24"/>
              <a:gd name="T76" fmla="*/ 9 w 26"/>
              <a:gd name="T77" fmla="*/ 23 h 24"/>
              <a:gd name="T78" fmla="*/ 11 w 26"/>
              <a:gd name="T79" fmla="*/ 23 h 24"/>
              <a:gd name="T80" fmla="*/ 11 w 26"/>
              <a:gd name="T81" fmla="*/ 23 h 24"/>
              <a:gd name="T82" fmla="*/ 11 w 26"/>
              <a:gd name="T83" fmla="*/ 23 h 2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6"/>
              <a:gd name="T127" fmla="*/ 0 h 24"/>
              <a:gd name="T128" fmla="*/ 26 w 26"/>
              <a:gd name="T129" fmla="*/ 24 h 2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6" h="24">
                <a:moveTo>
                  <a:pt x="11" y="23"/>
                </a:moveTo>
                <a:lnTo>
                  <a:pt x="13" y="23"/>
                </a:lnTo>
                <a:lnTo>
                  <a:pt x="15" y="23"/>
                </a:lnTo>
                <a:lnTo>
                  <a:pt x="17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4"/>
                </a:lnTo>
                <a:lnTo>
                  <a:pt x="25" y="12"/>
                </a:lnTo>
                <a:lnTo>
                  <a:pt x="23" y="10"/>
                </a:lnTo>
                <a:lnTo>
                  <a:pt x="23" y="8"/>
                </a:lnTo>
                <a:lnTo>
                  <a:pt x="21" y="6"/>
                </a:lnTo>
                <a:lnTo>
                  <a:pt x="21" y="4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11" y="2"/>
                </a:lnTo>
                <a:lnTo>
                  <a:pt x="9" y="2"/>
                </a:lnTo>
                <a:lnTo>
                  <a:pt x="8" y="2"/>
                </a:lnTo>
                <a:lnTo>
                  <a:pt x="6" y="4"/>
                </a:lnTo>
                <a:lnTo>
                  <a:pt x="4" y="4"/>
                </a:lnTo>
                <a:lnTo>
                  <a:pt x="4" y="6"/>
                </a:lnTo>
                <a:lnTo>
                  <a:pt x="2" y="8"/>
                </a:lnTo>
                <a:lnTo>
                  <a:pt x="2" y="10"/>
                </a:lnTo>
                <a:lnTo>
                  <a:pt x="0" y="12"/>
                </a:lnTo>
                <a:lnTo>
                  <a:pt x="2" y="14"/>
                </a:lnTo>
                <a:lnTo>
                  <a:pt x="2" y="15"/>
                </a:lnTo>
                <a:lnTo>
                  <a:pt x="2" y="17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9" y="23"/>
                </a:lnTo>
                <a:lnTo>
                  <a:pt x="11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Line 32"/>
          <p:cNvSpPr>
            <a:spLocks noChangeShapeType="1"/>
          </p:cNvSpPr>
          <p:nvPr/>
        </p:nvSpPr>
        <p:spPr bwMode="auto">
          <a:xfrm>
            <a:off x="4737100" y="3449638"/>
            <a:ext cx="3175" cy="1289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Freeform 33"/>
          <p:cNvSpPr>
            <a:spLocks/>
          </p:cNvSpPr>
          <p:nvPr/>
        </p:nvSpPr>
        <p:spPr bwMode="auto">
          <a:xfrm>
            <a:off x="4722813" y="4249738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1 h 24"/>
              <a:gd name="T8" fmla="*/ 17 w 24"/>
              <a:gd name="T9" fmla="*/ 21 h 24"/>
              <a:gd name="T10" fmla="*/ 19 w 24"/>
              <a:gd name="T11" fmla="*/ 19 h 24"/>
              <a:gd name="T12" fmla="*/ 21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2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21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3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3 w 24"/>
              <a:gd name="T73" fmla="*/ 21 h 24"/>
              <a:gd name="T74" fmla="*/ 5 w 24"/>
              <a:gd name="T75" fmla="*/ 21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5" y="21"/>
                </a:lnTo>
                <a:lnTo>
                  <a:pt x="17" y="21"/>
                </a:lnTo>
                <a:lnTo>
                  <a:pt x="19" y="19"/>
                </a:lnTo>
                <a:lnTo>
                  <a:pt x="21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3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3" y="21"/>
                </a:lnTo>
                <a:lnTo>
                  <a:pt x="5" y="21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Freeform 34"/>
          <p:cNvSpPr>
            <a:spLocks/>
          </p:cNvSpPr>
          <p:nvPr/>
        </p:nvSpPr>
        <p:spPr bwMode="auto">
          <a:xfrm>
            <a:off x="4722813" y="4721225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3 h 24"/>
              <a:gd name="T8" fmla="*/ 17 w 24"/>
              <a:gd name="T9" fmla="*/ 21 h 24"/>
              <a:gd name="T10" fmla="*/ 19 w 24"/>
              <a:gd name="T11" fmla="*/ 19 h 24"/>
              <a:gd name="T12" fmla="*/ 19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19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3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3 w 24"/>
              <a:gd name="T73" fmla="*/ 21 h 24"/>
              <a:gd name="T74" fmla="*/ 5 w 24"/>
              <a:gd name="T75" fmla="*/ 23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7" y="21"/>
                </a:lnTo>
                <a:lnTo>
                  <a:pt x="19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1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3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3" y="21"/>
                </a:lnTo>
                <a:lnTo>
                  <a:pt x="5" y="23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8" name="Line 35"/>
          <p:cNvSpPr>
            <a:spLocks noChangeShapeType="1"/>
          </p:cNvSpPr>
          <p:nvPr/>
        </p:nvSpPr>
        <p:spPr bwMode="auto">
          <a:xfrm flipH="1" flipV="1">
            <a:off x="4800600" y="4694238"/>
            <a:ext cx="55563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9" name="Rectangle 36"/>
          <p:cNvSpPr>
            <a:spLocks noChangeArrowheads="1"/>
          </p:cNvSpPr>
          <p:nvPr/>
        </p:nvSpPr>
        <p:spPr bwMode="auto">
          <a:xfrm>
            <a:off x="4725988" y="4568825"/>
            <a:ext cx="2270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6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0" name="Line 37"/>
          <p:cNvSpPr>
            <a:spLocks noChangeShapeType="1"/>
          </p:cNvSpPr>
          <p:nvPr/>
        </p:nvSpPr>
        <p:spPr bwMode="auto">
          <a:xfrm flipH="1" flipV="1">
            <a:off x="4400550" y="3630613"/>
            <a:ext cx="6985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1" name="Freeform 38"/>
          <p:cNvSpPr>
            <a:spLocks/>
          </p:cNvSpPr>
          <p:nvPr/>
        </p:nvSpPr>
        <p:spPr bwMode="auto">
          <a:xfrm>
            <a:off x="4654550" y="3940175"/>
            <a:ext cx="1412875" cy="450850"/>
          </a:xfrm>
          <a:custGeom>
            <a:avLst/>
            <a:gdLst>
              <a:gd name="T0" fmla="*/ 889 w 935"/>
              <a:gd name="T1" fmla="*/ 283 h 284"/>
              <a:gd name="T2" fmla="*/ 0 w 935"/>
              <a:gd name="T3" fmla="*/ 283 h 284"/>
              <a:gd name="T4" fmla="*/ 0 w 935"/>
              <a:gd name="T5" fmla="*/ 0 h 284"/>
              <a:gd name="T6" fmla="*/ 0 60000 65536"/>
              <a:gd name="T7" fmla="*/ 0 60000 65536"/>
              <a:gd name="T8" fmla="*/ 0 60000 65536"/>
              <a:gd name="T9" fmla="*/ 0 w 935"/>
              <a:gd name="T10" fmla="*/ 0 h 284"/>
              <a:gd name="T11" fmla="*/ 935 w 935"/>
              <a:gd name="T12" fmla="*/ 284 h 2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5" h="284">
                <a:moveTo>
                  <a:pt x="934" y="283"/>
                </a:moveTo>
                <a:lnTo>
                  <a:pt x="0" y="28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2" name="Freeform 39"/>
          <p:cNvSpPr>
            <a:spLocks/>
          </p:cNvSpPr>
          <p:nvPr/>
        </p:nvSpPr>
        <p:spPr bwMode="auto">
          <a:xfrm>
            <a:off x="6067425" y="2662238"/>
            <a:ext cx="147638" cy="2820988"/>
          </a:xfrm>
          <a:custGeom>
            <a:avLst/>
            <a:gdLst>
              <a:gd name="T0" fmla="*/ 90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0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13" name="Freeform 40"/>
          <p:cNvSpPr>
            <a:spLocks/>
          </p:cNvSpPr>
          <p:nvPr/>
        </p:nvSpPr>
        <p:spPr bwMode="auto">
          <a:xfrm>
            <a:off x="4983163" y="2722563"/>
            <a:ext cx="579438" cy="669925"/>
          </a:xfrm>
          <a:custGeom>
            <a:avLst/>
            <a:gdLst>
              <a:gd name="T0" fmla="*/ 0 w 301"/>
              <a:gd name="T1" fmla="*/ 0 h 422"/>
              <a:gd name="T2" fmla="*/ 0 w 301"/>
              <a:gd name="T3" fmla="*/ 170 h 422"/>
              <a:gd name="T4" fmla="*/ 75 w 301"/>
              <a:gd name="T5" fmla="*/ 210 h 422"/>
              <a:gd name="T6" fmla="*/ 0 w 301"/>
              <a:gd name="T7" fmla="*/ 251 h 422"/>
              <a:gd name="T8" fmla="*/ 0 w 301"/>
              <a:gd name="T9" fmla="*/ 421 h 422"/>
              <a:gd name="T10" fmla="*/ 364 w 301"/>
              <a:gd name="T11" fmla="*/ 285 h 422"/>
              <a:gd name="T12" fmla="*/ 364 w 301"/>
              <a:gd name="T13" fmla="*/ 138 h 422"/>
              <a:gd name="T14" fmla="*/ 0 w 301"/>
              <a:gd name="T15" fmla="*/ 0 h 422"/>
              <a:gd name="T16" fmla="*/ 0 w 301"/>
              <a:gd name="T17" fmla="*/ 0 h 4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1"/>
              <a:gd name="T28" fmla="*/ 0 h 422"/>
              <a:gd name="T29" fmla="*/ 301 w 301"/>
              <a:gd name="T30" fmla="*/ 422 h 4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1" h="422">
                <a:moveTo>
                  <a:pt x="0" y="0"/>
                </a:moveTo>
                <a:lnTo>
                  <a:pt x="0" y="170"/>
                </a:lnTo>
                <a:lnTo>
                  <a:pt x="62" y="210"/>
                </a:lnTo>
                <a:lnTo>
                  <a:pt x="0" y="251"/>
                </a:lnTo>
                <a:lnTo>
                  <a:pt x="0" y="421"/>
                </a:lnTo>
                <a:lnTo>
                  <a:pt x="300" y="285"/>
                </a:lnTo>
                <a:lnTo>
                  <a:pt x="300" y="138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4" name="Freeform 41"/>
          <p:cNvSpPr>
            <a:spLocks/>
          </p:cNvSpPr>
          <p:nvPr/>
        </p:nvSpPr>
        <p:spPr bwMode="auto">
          <a:xfrm>
            <a:off x="5094288" y="3525838"/>
            <a:ext cx="620713" cy="727075"/>
          </a:xfrm>
          <a:custGeom>
            <a:avLst/>
            <a:gdLst>
              <a:gd name="T0" fmla="*/ 0 w 300"/>
              <a:gd name="T1" fmla="*/ 0 h 422"/>
              <a:gd name="T2" fmla="*/ 0 w 300"/>
              <a:gd name="T3" fmla="*/ 186 h 422"/>
              <a:gd name="T4" fmla="*/ 80 w 300"/>
              <a:gd name="T5" fmla="*/ 229 h 422"/>
              <a:gd name="T6" fmla="*/ 0 w 300"/>
              <a:gd name="T7" fmla="*/ 272 h 422"/>
              <a:gd name="T8" fmla="*/ 0 w 300"/>
              <a:gd name="T9" fmla="*/ 457 h 422"/>
              <a:gd name="T10" fmla="*/ 390 w 300"/>
              <a:gd name="T11" fmla="*/ 309 h 422"/>
              <a:gd name="T12" fmla="*/ 390 w 300"/>
              <a:gd name="T13" fmla="*/ 148 h 422"/>
              <a:gd name="T14" fmla="*/ 0 w 300"/>
              <a:gd name="T15" fmla="*/ 0 h 422"/>
              <a:gd name="T16" fmla="*/ 0 w 300"/>
              <a:gd name="T17" fmla="*/ 0 h 4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0"/>
              <a:gd name="T28" fmla="*/ 0 h 422"/>
              <a:gd name="T29" fmla="*/ 300 w 300"/>
              <a:gd name="T30" fmla="*/ 422 h 4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0" h="422">
                <a:moveTo>
                  <a:pt x="0" y="0"/>
                </a:moveTo>
                <a:lnTo>
                  <a:pt x="0" y="171"/>
                </a:lnTo>
                <a:lnTo>
                  <a:pt x="61" y="211"/>
                </a:lnTo>
                <a:lnTo>
                  <a:pt x="0" y="251"/>
                </a:lnTo>
                <a:lnTo>
                  <a:pt x="0" y="421"/>
                </a:lnTo>
                <a:lnTo>
                  <a:pt x="299" y="285"/>
                </a:lnTo>
                <a:lnTo>
                  <a:pt x="299" y="136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5" name="Freeform 42"/>
          <p:cNvSpPr>
            <a:spLocks/>
          </p:cNvSpPr>
          <p:nvPr/>
        </p:nvSpPr>
        <p:spPr bwMode="auto">
          <a:xfrm>
            <a:off x="4627563" y="3063875"/>
            <a:ext cx="239713" cy="379413"/>
          </a:xfrm>
          <a:custGeom>
            <a:avLst/>
            <a:gdLst>
              <a:gd name="T0" fmla="*/ 73 w 151"/>
              <a:gd name="T1" fmla="*/ 236 h 239"/>
              <a:gd name="T2" fmla="*/ 86 w 151"/>
              <a:gd name="T3" fmla="*/ 236 h 239"/>
              <a:gd name="T4" fmla="*/ 98 w 151"/>
              <a:gd name="T5" fmla="*/ 232 h 239"/>
              <a:gd name="T6" fmla="*/ 109 w 151"/>
              <a:gd name="T7" fmla="*/ 224 h 239"/>
              <a:gd name="T8" fmla="*/ 119 w 151"/>
              <a:gd name="T9" fmla="*/ 215 h 239"/>
              <a:gd name="T10" fmla="*/ 129 w 151"/>
              <a:gd name="T11" fmla="*/ 203 h 239"/>
              <a:gd name="T12" fmla="*/ 134 w 151"/>
              <a:gd name="T13" fmla="*/ 188 h 239"/>
              <a:gd name="T14" fmla="*/ 142 w 151"/>
              <a:gd name="T15" fmla="*/ 172 h 239"/>
              <a:gd name="T16" fmla="*/ 146 w 151"/>
              <a:gd name="T17" fmla="*/ 155 h 239"/>
              <a:gd name="T18" fmla="*/ 150 w 151"/>
              <a:gd name="T19" fmla="*/ 138 h 239"/>
              <a:gd name="T20" fmla="*/ 150 w 151"/>
              <a:gd name="T21" fmla="*/ 119 h 239"/>
              <a:gd name="T22" fmla="*/ 150 w 151"/>
              <a:gd name="T23" fmla="*/ 100 h 239"/>
              <a:gd name="T24" fmla="*/ 146 w 151"/>
              <a:gd name="T25" fmla="*/ 80 h 239"/>
              <a:gd name="T26" fmla="*/ 142 w 151"/>
              <a:gd name="T27" fmla="*/ 63 h 239"/>
              <a:gd name="T28" fmla="*/ 134 w 151"/>
              <a:gd name="T29" fmla="*/ 48 h 239"/>
              <a:gd name="T30" fmla="*/ 129 w 151"/>
              <a:gd name="T31" fmla="*/ 34 h 239"/>
              <a:gd name="T32" fmla="*/ 119 w 151"/>
              <a:gd name="T33" fmla="*/ 23 h 239"/>
              <a:gd name="T34" fmla="*/ 109 w 151"/>
              <a:gd name="T35" fmla="*/ 13 h 239"/>
              <a:gd name="T36" fmla="*/ 98 w 151"/>
              <a:gd name="T37" fmla="*/ 6 h 239"/>
              <a:gd name="T38" fmla="*/ 86 w 151"/>
              <a:gd name="T39" fmla="*/ 0 h 239"/>
              <a:gd name="T40" fmla="*/ 75 w 151"/>
              <a:gd name="T41" fmla="*/ 0 h 239"/>
              <a:gd name="T42" fmla="*/ 62 w 151"/>
              <a:gd name="T43" fmla="*/ 0 h 239"/>
              <a:gd name="T44" fmla="*/ 50 w 151"/>
              <a:gd name="T45" fmla="*/ 6 h 239"/>
              <a:gd name="T46" fmla="*/ 40 w 151"/>
              <a:gd name="T47" fmla="*/ 13 h 239"/>
              <a:gd name="T48" fmla="*/ 31 w 151"/>
              <a:gd name="T49" fmla="*/ 23 h 239"/>
              <a:gd name="T50" fmla="*/ 21 w 151"/>
              <a:gd name="T51" fmla="*/ 34 h 239"/>
              <a:gd name="T52" fmla="*/ 14 w 151"/>
              <a:gd name="T53" fmla="*/ 48 h 239"/>
              <a:gd name="T54" fmla="*/ 8 w 151"/>
              <a:gd name="T55" fmla="*/ 63 h 239"/>
              <a:gd name="T56" fmla="*/ 4 w 151"/>
              <a:gd name="T57" fmla="*/ 80 h 239"/>
              <a:gd name="T58" fmla="*/ 0 w 151"/>
              <a:gd name="T59" fmla="*/ 100 h 239"/>
              <a:gd name="T60" fmla="*/ 0 w 151"/>
              <a:gd name="T61" fmla="*/ 119 h 239"/>
              <a:gd name="T62" fmla="*/ 0 w 151"/>
              <a:gd name="T63" fmla="*/ 138 h 239"/>
              <a:gd name="T64" fmla="*/ 4 w 151"/>
              <a:gd name="T65" fmla="*/ 155 h 239"/>
              <a:gd name="T66" fmla="*/ 8 w 151"/>
              <a:gd name="T67" fmla="*/ 172 h 239"/>
              <a:gd name="T68" fmla="*/ 14 w 151"/>
              <a:gd name="T69" fmla="*/ 188 h 239"/>
              <a:gd name="T70" fmla="*/ 21 w 151"/>
              <a:gd name="T71" fmla="*/ 203 h 239"/>
              <a:gd name="T72" fmla="*/ 31 w 151"/>
              <a:gd name="T73" fmla="*/ 215 h 239"/>
              <a:gd name="T74" fmla="*/ 40 w 151"/>
              <a:gd name="T75" fmla="*/ 224 h 239"/>
              <a:gd name="T76" fmla="*/ 50 w 151"/>
              <a:gd name="T77" fmla="*/ 232 h 239"/>
              <a:gd name="T78" fmla="*/ 62 w 151"/>
              <a:gd name="T79" fmla="*/ 236 h 239"/>
              <a:gd name="T80" fmla="*/ 75 w 151"/>
              <a:gd name="T81" fmla="*/ 238 h 239"/>
              <a:gd name="T82" fmla="*/ 75 w 151"/>
              <a:gd name="T83" fmla="*/ 238 h 23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51"/>
              <a:gd name="T127" fmla="*/ 0 h 239"/>
              <a:gd name="T128" fmla="*/ 151 w 151"/>
              <a:gd name="T129" fmla="*/ 239 h 23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51" h="239">
                <a:moveTo>
                  <a:pt x="73" y="236"/>
                </a:moveTo>
                <a:lnTo>
                  <a:pt x="86" y="236"/>
                </a:lnTo>
                <a:lnTo>
                  <a:pt x="98" y="232"/>
                </a:lnTo>
                <a:lnTo>
                  <a:pt x="109" y="224"/>
                </a:lnTo>
                <a:lnTo>
                  <a:pt x="119" y="215"/>
                </a:lnTo>
                <a:lnTo>
                  <a:pt x="129" y="203"/>
                </a:lnTo>
                <a:lnTo>
                  <a:pt x="134" y="188"/>
                </a:lnTo>
                <a:lnTo>
                  <a:pt x="142" y="172"/>
                </a:lnTo>
                <a:lnTo>
                  <a:pt x="146" y="155"/>
                </a:lnTo>
                <a:lnTo>
                  <a:pt x="150" y="138"/>
                </a:lnTo>
                <a:lnTo>
                  <a:pt x="150" y="119"/>
                </a:lnTo>
                <a:lnTo>
                  <a:pt x="150" y="100"/>
                </a:lnTo>
                <a:lnTo>
                  <a:pt x="146" y="80"/>
                </a:lnTo>
                <a:lnTo>
                  <a:pt x="142" y="63"/>
                </a:lnTo>
                <a:lnTo>
                  <a:pt x="134" y="48"/>
                </a:lnTo>
                <a:lnTo>
                  <a:pt x="129" y="34"/>
                </a:lnTo>
                <a:lnTo>
                  <a:pt x="119" y="23"/>
                </a:lnTo>
                <a:lnTo>
                  <a:pt x="109" y="13"/>
                </a:lnTo>
                <a:lnTo>
                  <a:pt x="98" y="6"/>
                </a:lnTo>
                <a:lnTo>
                  <a:pt x="86" y="0"/>
                </a:lnTo>
                <a:lnTo>
                  <a:pt x="75" y="0"/>
                </a:lnTo>
                <a:lnTo>
                  <a:pt x="62" y="0"/>
                </a:lnTo>
                <a:lnTo>
                  <a:pt x="50" y="6"/>
                </a:lnTo>
                <a:lnTo>
                  <a:pt x="40" y="13"/>
                </a:lnTo>
                <a:lnTo>
                  <a:pt x="31" y="23"/>
                </a:lnTo>
                <a:lnTo>
                  <a:pt x="21" y="34"/>
                </a:lnTo>
                <a:lnTo>
                  <a:pt x="14" y="48"/>
                </a:lnTo>
                <a:lnTo>
                  <a:pt x="8" y="63"/>
                </a:lnTo>
                <a:lnTo>
                  <a:pt x="4" y="80"/>
                </a:lnTo>
                <a:lnTo>
                  <a:pt x="0" y="100"/>
                </a:lnTo>
                <a:lnTo>
                  <a:pt x="0" y="119"/>
                </a:lnTo>
                <a:lnTo>
                  <a:pt x="0" y="138"/>
                </a:lnTo>
                <a:lnTo>
                  <a:pt x="4" y="155"/>
                </a:lnTo>
                <a:lnTo>
                  <a:pt x="8" y="172"/>
                </a:lnTo>
                <a:lnTo>
                  <a:pt x="14" y="188"/>
                </a:lnTo>
                <a:lnTo>
                  <a:pt x="21" y="203"/>
                </a:lnTo>
                <a:lnTo>
                  <a:pt x="31" y="215"/>
                </a:lnTo>
                <a:lnTo>
                  <a:pt x="40" y="224"/>
                </a:lnTo>
                <a:lnTo>
                  <a:pt x="50" y="232"/>
                </a:lnTo>
                <a:lnTo>
                  <a:pt x="62" y="236"/>
                </a:lnTo>
                <a:lnTo>
                  <a:pt x="75" y="238"/>
                </a:lnTo>
              </a:path>
            </a:pathLst>
          </a:custGeom>
          <a:solidFill>
            <a:srgbClr val="EAEAEA"/>
          </a:solidFill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6" name="Rectangle 43"/>
          <p:cNvSpPr>
            <a:spLocks noChangeArrowheads="1"/>
          </p:cNvSpPr>
          <p:nvPr/>
        </p:nvSpPr>
        <p:spPr bwMode="auto">
          <a:xfrm>
            <a:off x="5114925" y="3963988"/>
            <a:ext cx="3127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ALU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7" name="Rectangle 44"/>
          <p:cNvSpPr>
            <a:spLocks noChangeArrowheads="1"/>
          </p:cNvSpPr>
          <p:nvPr/>
        </p:nvSpPr>
        <p:spPr bwMode="auto">
          <a:xfrm>
            <a:off x="5419725" y="3900488"/>
            <a:ext cx="27781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result</a:t>
            </a:r>
            <a:endParaRPr lang="en-US" sz="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8" name="Rectangle 45"/>
          <p:cNvSpPr>
            <a:spLocks noChangeArrowheads="1"/>
          </p:cNvSpPr>
          <p:nvPr/>
        </p:nvSpPr>
        <p:spPr bwMode="auto">
          <a:xfrm>
            <a:off x="5473700" y="3752850"/>
            <a:ext cx="22066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Zero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9" name="Rectangle 46"/>
          <p:cNvSpPr>
            <a:spLocks noChangeArrowheads="1"/>
          </p:cNvSpPr>
          <p:nvPr/>
        </p:nvSpPr>
        <p:spPr bwMode="auto">
          <a:xfrm>
            <a:off x="5268913" y="2900363"/>
            <a:ext cx="2778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Add </a:t>
            </a:r>
          </a:p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result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0" name="Rectangle 47"/>
          <p:cNvSpPr>
            <a:spLocks noChangeArrowheads="1"/>
          </p:cNvSpPr>
          <p:nvPr/>
        </p:nvSpPr>
        <p:spPr bwMode="auto">
          <a:xfrm>
            <a:off x="5000625" y="3109913"/>
            <a:ext cx="296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Add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1" name="Rectangle 48"/>
          <p:cNvSpPr>
            <a:spLocks noChangeArrowheads="1"/>
          </p:cNvSpPr>
          <p:nvPr/>
        </p:nvSpPr>
        <p:spPr bwMode="auto">
          <a:xfrm>
            <a:off x="4657725" y="3162300"/>
            <a:ext cx="1889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Shift </a:t>
            </a:r>
          </a:p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left 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2" name="Line 49"/>
          <p:cNvSpPr>
            <a:spLocks noChangeShapeType="1"/>
          </p:cNvSpPr>
          <p:nvPr/>
        </p:nvSpPr>
        <p:spPr bwMode="auto">
          <a:xfrm flipH="1" flipV="1">
            <a:off x="4995863" y="4095750"/>
            <a:ext cx="103188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3" name="Line 50"/>
          <p:cNvSpPr>
            <a:spLocks noChangeShapeType="1"/>
          </p:cNvSpPr>
          <p:nvPr/>
        </p:nvSpPr>
        <p:spPr bwMode="auto">
          <a:xfrm flipH="1" flipV="1">
            <a:off x="4391025" y="3938588"/>
            <a:ext cx="4603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4" name="Line 51"/>
          <p:cNvSpPr>
            <a:spLocks noChangeShapeType="1"/>
          </p:cNvSpPr>
          <p:nvPr/>
        </p:nvSpPr>
        <p:spPr bwMode="auto">
          <a:xfrm flipH="1" flipV="1">
            <a:off x="4740275" y="4262438"/>
            <a:ext cx="1127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5" name="Line 52"/>
          <p:cNvSpPr>
            <a:spLocks noChangeShapeType="1"/>
          </p:cNvSpPr>
          <p:nvPr/>
        </p:nvSpPr>
        <p:spPr bwMode="auto">
          <a:xfrm flipH="1">
            <a:off x="5568950" y="3052763"/>
            <a:ext cx="48895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6" name="Line 53"/>
          <p:cNvSpPr>
            <a:spLocks noChangeShapeType="1"/>
          </p:cNvSpPr>
          <p:nvPr/>
        </p:nvSpPr>
        <p:spPr bwMode="auto">
          <a:xfrm flipH="1" flipV="1">
            <a:off x="5707063" y="3981450"/>
            <a:ext cx="36036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7" name="Line 54"/>
          <p:cNvSpPr>
            <a:spLocks noChangeShapeType="1"/>
          </p:cNvSpPr>
          <p:nvPr/>
        </p:nvSpPr>
        <p:spPr bwMode="auto">
          <a:xfrm flipH="1">
            <a:off x="4386263" y="5097463"/>
            <a:ext cx="4032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8" name="Line 55"/>
          <p:cNvSpPr>
            <a:spLocks noChangeShapeType="1"/>
          </p:cNvSpPr>
          <p:nvPr/>
        </p:nvSpPr>
        <p:spPr bwMode="auto">
          <a:xfrm flipH="1" flipV="1">
            <a:off x="4391025" y="5408613"/>
            <a:ext cx="4032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9" name="Rectangle 56"/>
          <p:cNvSpPr>
            <a:spLocks noChangeArrowheads="1"/>
          </p:cNvSpPr>
          <p:nvPr/>
        </p:nvSpPr>
        <p:spPr bwMode="auto">
          <a:xfrm>
            <a:off x="4964113" y="4583113"/>
            <a:ext cx="360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800" b="1">
                <a:solidFill>
                  <a:srgbClr val="EB7500"/>
                </a:solidFill>
                <a:latin typeface="Arial" charset="0"/>
              </a:rPr>
              <a:t>ALU</a:t>
            </a:r>
          </a:p>
          <a:p>
            <a:pPr algn="ctr"/>
            <a:r>
              <a:rPr lang="en-US" sz="800" b="1">
                <a:solidFill>
                  <a:srgbClr val="EB7500"/>
                </a:solidFill>
                <a:latin typeface="Arial" charset="0"/>
              </a:rPr>
              <a:t>Control</a:t>
            </a:r>
            <a:endParaRPr lang="en-US" sz="5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0" name="Rectangle 57"/>
          <p:cNvSpPr>
            <a:spLocks noChangeArrowheads="1"/>
          </p:cNvSpPr>
          <p:nvPr/>
        </p:nvSpPr>
        <p:spPr bwMode="auto">
          <a:xfrm>
            <a:off x="5021263" y="5070475"/>
            <a:ext cx="393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ALUOp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1" name="Rectangle 58"/>
          <p:cNvSpPr>
            <a:spLocks noChangeArrowheads="1"/>
          </p:cNvSpPr>
          <p:nvPr/>
        </p:nvSpPr>
        <p:spPr bwMode="auto">
          <a:xfrm>
            <a:off x="4891088" y="5492750"/>
            <a:ext cx="4000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RegDst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2" name="Line 59"/>
          <p:cNvSpPr>
            <a:spLocks noChangeShapeType="1"/>
          </p:cNvSpPr>
          <p:nvPr/>
        </p:nvSpPr>
        <p:spPr bwMode="auto">
          <a:xfrm flipH="1">
            <a:off x="4945063" y="5262563"/>
            <a:ext cx="11144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33" name="Line 60"/>
          <p:cNvSpPr>
            <a:spLocks noChangeShapeType="1"/>
          </p:cNvSpPr>
          <p:nvPr/>
        </p:nvSpPr>
        <p:spPr bwMode="auto">
          <a:xfrm flipH="1" flipV="1">
            <a:off x="4867275" y="3248025"/>
            <a:ext cx="1127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34" name="Rectangle 61"/>
          <p:cNvSpPr>
            <a:spLocks noChangeArrowheads="1"/>
          </p:cNvSpPr>
          <p:nvPr/>
        </p:nvSpPr>
        <p:spPr bwMode="auto">
          <a:xfrm>
            <a:off x="3408363" y="3121025"/>
            <a:ext cx="5016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RegWrite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5" name="Rectangle 62"/>
          <p:cNvSpPr>
            <a:spLocks noChangeArrowheads="1"/>
          </p:cNvSpPr>
          <p:nvPr/>
        </p:nvSpPr>
        <p:spPr bwMode="auto">
          <a:xfrm>
            <a:off x="3276600" y="3387725"/>
            <a:ext cx="215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 1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6" name="Rectangle 63"/>
          <p:cNvSpPr>
            <a:spLocks noChangeArrowheads="1"/>
          </p:cNvSpPr>
          <p:nvPr/>
        </p:nvSpPr>
        <p:spPr bwMode="auto">
          <a:xfrm>
            <a:off x="3275013" y="3625850"/>
            <a:ext cx="215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 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7" name="Rectangle 64"/>
          <p:cNvSpPr>
            <a:spLocks noChangeArrowheads="1"/>
          </p:cNvSpPr>
          <p:nvPr/>
        </p:nvSpPr>
        <p:spPr bwMode="auto">
          <a:xfrm>
            <a:off x="3286125" y="3878263"/>
            <a:ext cx="22383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Write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8" name="Rectangle 65"/>
          <p:cNvSpPr>
            <a:spLocks noChangeArrowheads="1"/>
          </p:cNvSpPr>
          <p:nvPr/>
        </p:nvSpPr>
        <p:spPr bwMode="auto">
          <a:xfrm>
            <a:off x="3290888" y="4121150"/>
            <a:ext cx="22383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Write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data</a:t>
            </a:r>
            <a:endParaRPr lang="en-US" sz="7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9" name="Rectangle 66"/>
          <p:cNvSpPr>
            <a:spLocks noChangeArrowheads="1"/>
          </p:cNvSpPr>
          <p:nvPr/>
        </p:nvSpPr>
        <p:spPr bwMode="auto">
          <a:xfrm>
            <a:off x="3776663" y="3540125"/>
            <a:ext cx="28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data 1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0" name="Rectangle 67"/>
          <p:cNvSpPr>
            <a:spLocks noChangeArrowheads="1"/>
          </p:cNvSpPr>
          <p:nvPr/>
        </p:nvSpPr>
        <p:spPr bwMode="auto">
          <a:xfrm>
            <a:off x="3762375" y="3816350"/>
            <a:ext cx="28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data 2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1" name="Rectangle 68"/>
          <p:cNvSpPr>
            <a:spLocks noChangeArrowheads="1"/>
          </p:cNvSpPr>
          <p:nvPr/>
        </p:nvSpPr>
        <p:spPr bwMode="auto">
          <a:xfrm rot="16200000">
            <a:off x="3178175" y="3741737"/>
            <a:ext cx="914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Register File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2" name="Rectangle 69"/>
          <p:cNvSpPr>
            <a:spLocks noChangeArrowheads="1"/>
          </p:cNvSpPr>
          <p:nvPr/>
        </p:nvSpPr>
        <p:spPr bwMode="auto">
          <a:xfrm>
            <a:off x="3148013" y="4598988"/>
            <a:ext cx="304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[15-0]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3" name="Rectangle 70"/>
          <p:cNvSpPr>
            <a:spLocks noChangeArrowheads="1"/>
          </p:cNvSpPr>
          <p:nvPr/>
        </p:nvSpPr>
        <p:spPr bwMode="auto">
          <a:xfrm>
            <a:off x="3143250" y="4949825"/>
            <a:ext cx="368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[20-16]</a:t>
            </a:r>
            <a:endParaRPr lang="en-US" sz="9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4" name="Rectangle 71"/>
          <p:cNvSpPr>
            <a:spLocks noChangeArrowheads="1"/>
          </p:cNvSpPr>
          <p:nvPr/>
        </p:nvSpPr>
        <p:spPr bwMode="auto">
          <a:xfrm>
            <a:off x="3148013" y="5254625"/>
            <a:ext cx="368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[15-11]</a:t>
            </a:r>
            <a:endParaRPr lang="en-US" sz="9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5" name="Freeform 72"/>
          <p:cNvSpPr>
            <a:spLocks/>
          </p:cNvSpPr>
          <p:nvPr/>
        </p:nvSpPr>
        <p:spPr bwMode="auto">
          <a:xfrm>
            <a:off x="2967038" y="4719638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6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8 h 24"/>
              <a:gd name="T14" fmla="*/ 22 w 24"/>
              <a:gd name="T15" fmla="*/ 18 h 24"/>
              <a:gd name="T16" fmla="*/ 22 w 24"/>
              <a:gd name="T17" fmla="*/ 16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2 w 24"/>
              <a:gd name="T25" fmla="*/ 8 h 24"/>
              <a:gd name="T26" fmla="*/ 22 w 24"/>
              <a:gd name="T27" fmla="*/ 6 h 24"/>
              <a:gd name="T28" fmla="*/ 22 w 24"/>
              <a:gd name="T29" fmla="*/ 4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4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6 h 24"/>
              <a:gd name="T66" fmla="*/ 0 w 24"/>
              <a:gd name="T67" fmla="*/ 18 h 24"/>
              <a:gd name="T68" fmla="*/ 2 w 24"/>
              <a:gd name="T69" fmla="*/ 18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6" y="21"/>
                </a:lnTo>
                <a:lnTo>
                  <a:pt x="18" y="21"/>
                </a:lnTo>
                <a:lnTo>
                  <a:pt x="20" y="19"/>
                </a:lnTo>
                <a:lnTo>
                  <a:pt x="22" y="18"/>
                </a:lnTo>
                <a:lnTo>
                  <a:pt x="22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2" y="8"/>
                </a:lnTo>
                <a:lnTo>
                  <a:pt x="22" y="6"/>
                </a:lnTo>
                <a:lnTo>
                  <a:pt x="22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18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46" name="Freeform 73"/>
          <p:cNvSpPr>
            <a:spLocks/>
          </p:cNvSpPr>
          <p:nvPr/>
        </p:nvSpPr>
        <p:spPr bwMode="auto">
          <a:xfrm>
            <a:off x="3700463" y="4443413"/>
            <a:ext cx="341313" cy="582613"/>
          </a:xfrm>
          <a:custGeom>
            <a:avLst/>
            <a:gdLst>
              <a:gd name="T0" fmla="*/ 107 w 173"/>
              <a:gd name="T1" fmla="*/ 366 h 367"/>
              <a:gd name="T2" fmla="*/ 123 w 173"/>
              <a:gd name="T3" fmla="*/ 364 h 367"/>
              <a:gd name="T4" fmla="*/ 140 w 173"/>
              <a:gd name="T5" fmla="*/ 357 h 367"/>
              <a:gd name="T6" fmla="*/ 157 w 173"/>
              <a:gd name="T7" fmla="*/ 345 h 367"/>
              <a:gd name="T8" fmla="*/ 172 w 173"/>
              <a:gd name="T9" fmla="*/ 332 h 367"/>
              <a:gd name="T10" fmla="*/ 183 w 173"/>
              <a:gd name="T11" fmla="*/ 313 h 367"/>
              <a:gd name="T12" fmla="*/ 193 w 173"/>
              <a:gd name="T13" fmla="*/ 292 h 367"/>
              <a:gd name="T14" fmla="*/ 203 w 173"/>
              <a:gd name="T15" fmla="*/ 267 h 367"/>
              <a:gd name="T16" fmla="*/ 209 w 173"/>
              <a:gd name="T17" fmla="*/ 242 h 367"/>
              <a:gd name="T18" fmla="*/ 214 w 173"/>
              <a:gd name="T19" fmla="*/ 213 h 367"/>
              <a:gd name="T20" fmla="*/ 214 w 173"/>
              <a:gd name="T21" fmla="*/ 182 h 367"/>
              <a:gd name="T22" fmla="*/ 214 w 173"/>
              <a:gd name="T23" fmla="*/ 154 h 367"/>
              <a:gd name="T24" fmla="*/ 209 w 173"/>
              <a:gd name="T25" fmla="*/ 125 h 367"/>
              <a:gd name="T26" fmla="*/ 203 w 173"/>
              <a:gd name="T27" fmla="*/ 98 h 367"/>
              <a:gd name="T28" fmla="*/ 193 w 173"/>
              <a:gd name="T29" fmla="*/ 75 h 367"/>
              <a:gd name="T30" fmla="*/ 183 w 173"/>
              <a:gd name="T31" fmla="*/ 54 h 367"/>
              <a:gd name="T32" fmla="*/ 172 w 173"/>
              <a:gd name="T33" fmla="*/ 35 h 367"/>
              <a:gd name="T34" fmla="*/ 157 w 173"/>
              <a:gd name="T35" fmla="*/ 20 h 367"/>
              <a:gd name="T36" fmla="*/ 140 w 173"/>
              <a:gd name="T37" fmla="*/ 8 h 367"/>
              <a:gd name="T38" fmla="*/ 123 w 173"/>
              <a:gd name="T39" fmla="*/ 2 h 367"/>
              <a:gd name="T40" fmla="*/ 107 w 173"/>
              <a:gd name="T41" fmla="*/ 0 h 367"/>
              <a:gd name="T42" fmla="*/ 91 w 173"/>
              <a:gd name="T43" fmla="*/ 2 h 367"/>
              <a:gd name="T44" fmla="*/ 73 w 173"/>
              <a:gd name="T45" fmla="*/ 8 h 367"/>
              <a:gd name="T46" fmla="*/ 57 w 173"/>
              <a:gd name="T47" fmla="*/ 20 h 367"/>
              <a:gd name="T48" fmla="*/ 45 w 173"/>
              <a:gd name="T49" fmla="*/ 35 h 367"/>
              <a:gd name="T50" fmla="*/ 31 w 173"/>
              <a:gd name="T51" fmla="*/ 54 h 367"/>
              <a:gd name="T52" fmla="*/ 21 w 173"/>
              <a:gd name="T53" fmla="*/ 75 h 367"/>
              <a:gd name="T54" fmla="*/ 11 w 173"/>
              <a:gd name="T55" fmla="*/ 98 h 367"/>
              <a:gd name="T56" fmla="*/ 5 w 173"/>
              <a:gd name="T57" fmla="*/ 125 h 367"/>
              <a:gd name="T58" fmla="*/ 2 w 173"/>
              <a:gd name="T59" fmla="*/ 154 h 367"/>
              <a:gd name="T60" fmla="*/ 0 w 173"/>
              <a:gd name="T61" fmla="*/ 182 h 367"/>
              <a:gd name="T62" fmla="*/ 2 w 173"/>
              <a:gd name="T63" fmla="*/ 213 h 367"/>
              <a:gd name="T64" fmla="*/ 5 w 173"/>
              <a:gd name="T65" fmla="*/ 242 h 367"/>
              <a:gd name="T66" fmla="*/ 11 w 173"/>
              <a:gd name="T67" fmla="*/ 267 h 367"/>
              <a:gd name="T68" fmla="*/ 21 w 173"/>
              <a:gd name="T69" fmla="*/ 292 h 367"/>
              <a:gd name="T70" fmla="*/ 31 w 173"/>
              <a:gd name="T71" fmla="*/ 313 h 367"/>
              <a:gd name="T72" fmla="*/ 45 w 173"/>
              <a:gd name="T73" fmla="*/ 332 h 367"/>
              <a:gd name="T74" fmla="*/ 57 w 173"/>
              <a:gd name="T75" fmla="*/ 345 h 367"/>
              <a:gd name="T76" fmla="*/ 73 w 173"/>
              <a:gd name="T77" fmla="*/ 357 h 367"/>
              <a:gd name="T78" fmla="*/ 91 w 173"/>
              <a:gd name="T79" fmla="*/ 364 h 367"/>
              <a:gd name="T80" fmla="*/ 107 w 173"/>
              <a:gd name="T81" fmla="*/ 366 h 367"/>
              <a:gd name="T82" fmla="*/ 107 w 173"/>
              <a:gd name="T83" fmla="*/ 366 h 36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3"/>
              <a:gd name="T127" fmla="*/ 0 h 367"/>
              <a:gd name="T128" fmla="*/ 173 w 173"/>
              <a:gd name="T129" fmla="*/ 367 h 36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3" h="367">
                <a:moveTo>
                  <a:pt x="86" y="366"/>
                </a:moveTo>
                <a:lnTo>
                  <a:pt x="99" y="364"/>
                </a:lnTo>
                <a:lnTo>
                  <a:pt x="113" y="357"/>
                </a:lnTo>
                <a:lnTo>
                  <a:pt x="126" y="345"/>
                </a:lnTo>
                <a:lnTo>
                  <a:pt x="138" y="332"/>
                </a:lnTo>
                <a:lnTo>
                  <a:pt x="147" y="313"/>
                </a:lnTo>
                <a:lnTo>
                  <a:pt x="155" y="292"/>
                </a:lnTo>
                <a:lnTo>
                  <a:pt x="163" y="267"/>
                </a:lnTo>
                <a:lnTo>
                  <a:pt x="168" y="242"/>
                </a:lnTo>
                <a:lnTo>
                  <a:pt x="172" y="213"/>
                </a:lnTo>
                <a:lnTo>
                  <a:pt x="172" y="182"/>
                </a:lnTo>
                <a:lnTo>
                  <a:pt x="172" y="154"/>
                </a:lnTo>
                <a:lnTo>
                  <a:pt x="168" y="125"/>
                </a:lnTo>
                <a:lnTo>
                  <a:pt x="163" y="98"/>
                </a:lnTo>
                <a:lnTo>
                  <a:pt x="155" y="75"/>
                </a:lnTo>
                <a:lnTo>
                  <a:pt x="147" y="54"/>
                </a:lnTo>
                <a:lnTo>
                  <a:pt x="138" y="35"/>
                </a:lnTo>
                <a:lnTo>
                  <a:pt x="126" y="20"/>
                </a:lnTo>
                <a:lnTo>
                  <a:pt x="113" y="8"/>
                </a:lnTo>
                <a:lnTo>
                  <a:pt x="99" y="2"/>
                </a:lnTo>
                <a:lnTo>
                  <a:pt x="86" y="0"/>
                </a:lnTo>
                <a:lnTo>
                  <a:pt x="73" y="2"/>
                </a:lnTo>
                <a:lnTo>
                  <a:pt x="59" y="8"/>
                </a:lnTo>
                <a:lnTo>
                  <a:pt x="46" y="20"/>
                </a:lnTo>
                <a:lnTo>
                  <a:pt x="36" y="35"/>
                </a:lnTo>
                <a:lnTo>
                  <a:pt x="25" y="54"/>
                </a:lnTo>
                <a:lnTo>
                  <a:pt x="17" y="75"/>
                </a:lnTo>
                <a:lnTo>
                  <a:pt x="9" y="98"/>
                </a:lnTo>
                <a:lnTo>
                  <a:pt x="4" y="125"/>
                </a:lnTo>
                <a:lnTo>
                  <a:pt x="2" y="154"/>
                </a:lnTo>
                <a:lnTo>
                  <a:pt x="0" y="182"/>
                </a:lnTo>
                <a:lnTo>
                  <a:pt x="2" y="213"/>
                </a:lnTo>
                <a:lnTo>
                  <a:pt x="4" y="242"/>
                </a:lnTo>
                <a:lnTo>
                  <a:pt x="9" y="267"/>
                </a:lnTo>
                <a:lnTo>
                  <a:pt x="17" y="292"/>
                </a:lnTo>
                <a:lnTo>
                  <a:pt x="25" y="313"/>
                </a:lnTo>
                <a:lnTo>
                  <a:pt x="36" y="332"/>
                </a:lnTo>
                <a:lnTo>
                  <a:pt x="46" y="345"/>
                </a:lnTo>
                <a:lnTo>
                  <a:pt x="59" y="357"/>
                </a:lnTo>
                <a:lnTo>
                  <a:pt x="73" y="364"/>
                </a:lnTo>
                <a:lnTo>
                  <a:pt x="86" y="366"/>
                </a:lnTo>
              </a:path>
            </a:pathLst>
          </a:custGeom>
          <a:solidFill>
            <a:srgbClr val="EAEAEA"/>
          </a:solidFill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47" name="Rectangle 74"/>
          <p:cNvSpPr>
            <a:spLocks noChangeArrowheads="1"/>
          </p:cNvSpPr>
          <p:nvPr/>
        </p:nvSpPr>
        <p:spPr bwMode="auto">
          <a:xfrm>
            <a:off x="3708400" y="4578350"/>
            <a:ext cx="32861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b="1">
                <a:solidFill>
                  <a:srgbClr val="000000"/>
                </a:solidFill>
                <a:latin typeface="Arial" charset="0"/>
              </a:rPr>
              <a:t>Sign</a:t>
            </a:r>
          </a:p>
          <a:p>
            <a:pPr algn="ctr">
              <a:lnSpc>
                <a:spcPct val="90000"/>
              </a:lnSpc>
            </a:pPr>
            <a:r>
              <a:rPr lang="en-US" sz="800" b="1">
                <a:solidFill>
                  <a:srgbClr val="000000"/>
                </a:solidFill>
                <a:latin typeface="Arial" charset="0"/>
              </a:rPr>
              <a:t>extend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8" name="Rectangle 75"/>
          <p:cNvSpPr>
            <a:spLocks noChangeArrowheads="1"/>
          </p:cNvSpPr>
          <p:nvPr/>
        </p:nvSpPr>
        <p:spPr bwMode="auto">
          <a:xfrm>
            <a:off x="3505200" y="4576763"/>
            <a:ext cx="127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16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9" name="Rectangle 76"/>
          <p:cNvSpPr>
            <a:spLocks noChangeArrowheads="1"/>
          </p:cNvSpPr>
          <p:nvPr/>
        </p:nvSpPr>
        <p:spPr bwMode="auto">
          <a:xfrm>
            <a:off x="4062413" y="4583113"/>
            <a:ext cx="127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32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0" name="Line 77"/>
          <p:cNvSpPr>
            <a:spLocks noChangeShapeType="1"/>
          </p:cNvSpPr>
          <p:nvPr/>
        </p:nvSpPr>
        <p:spPr bwMode="auto">
          <a:xfrm flipH="1">
            <a:off x="2979738" y="3743325"/>
            <a:ext cx="273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1" name="Line 78"/>
          <p:cNvSpPr>
            <a:spLocks noChangeShapeType="1"/>
          </p:cNvSpPr>
          <p:nvPr/>
        </p:nvSpPr>
        <p:spPr bwMode="auto">
          <a:xfrm flipH="1">
            <a:off x="2976563" y="3482975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2" name="Line 79"/>
          <p:cNvSpPr>
            <a:spLocks noChangeShapeType="1"/>
          </p:cNvSpPr>
          <p:nvPr/>
        </p:nvSpPr>
        <p:spPr bwMode="auto">
          <a:xfrm flipH="1">
            <a:off x="4071938" y="3630613"/>
            <a:ext cx="176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3" name="Line 80"/>
          <p:cNvSpPr>
            <a:spLocks noChangeShapeType="1"/>
          </p:cNvSpPr>
          <p:nvPr/>
        </p:nvSpPr>
        <p:spPr bwMode="auto">
          <a:xfrm flipH="1">
            <a:off x="4071938" y="3938588"/>
            <a:ext cx="176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4" name="Line 81"/>
          <p:cNvSpPr>
            <a:spLocks noChangeShapeType="1"/>
          </p:cNvSpPr>
          <p:nvPr/>
        </p:nvSpPr>
        <p:spPr bwMode="auto">
          <a:xfrm flipH="1">
            <a:off x="3656013" y="3268663"/>
            <a:ext cx="1588" cy="8096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5" name="Rectangle 82"/>
          <p:cNvSpPr>
            <a:spLocks noChangeArrowheads="1"/>
          </p:cNvSpPr>
          <p:nvPr/>
        </p:nvSpPr>
        <p:spPr bwMode="auto">
          <a:xfrm>
            <a:off x="4125913" y="2463800"/>
            <a:ext cx="3984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ID/EX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6" name="Rectangle 83"/>
          <p:cNvSpPr>
            <a:spLocks noChangeArrowheads="1"/>
          </p:cNvSpPr>
          <p:nvPr/>
        </p:nvSpPr>
        <p:spPr bwMode="auto">
          <a:xfrm>
            <a:off x="5856288" y="2455863"/>
            <a:ext cx="6016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EX/MEM</a:t>
            </a:r>
            <a:endParaRPr lang="en-US" sz="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7" name="Rectangle 84"/>
          <p:cNvSpPr>
            <a:spLocks noChangeArrowheads="1"/>
          </p:cNvSpPr>
          <p:nvPr/>
        </p:nvSpPr>
        <p:spPr bwMode="auto">
          <a:xfrm>
            <a:off x="7581900" y="2446338"/>
            <a:ext cx="6524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MEM/WB</a:t>
            </a:r>
          </a:p>
        </p:txBody>
      </p:sp>
      <p:sp>
        <p:nvSpPr>
          <p:cNvPr id="28758" name="Rectangle 85"/>
          <p:cNvSpPr>
            <a:spLocks noChangeArrowheads="1"/>
          </p:cNvSpPr>
          <p:nvPr/>
        </p:nvSpPr>
        <p:spPr bwMode="auto">
          <a:xfrm rot="16200000" flipH="1">
            <a:off x="2520950" y="3460750"/>
            <a:ext cx="6556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rgbClr val="000000"/>
                </a:solidFill>
                <a:latin typeface="Arial" charset="0"/>
              </a:rPr>
              <a:t>Instruction</a:t>
            </a:r>
            <a:endParaRPr lang="en-US" sz="7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9" name="Freeform 86"/>
          <p:cNvSpPr>
            <a:spLocks/>
          </p:cNvSpPr>
          <p:nvPr/>
        </p:nvSpPr>
        <p:spPr bwMode="auto">
          <a:xfrm>
            <a:off x="6396038" y="3960813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4 w 24"/>
              <a:gd name="T5" fmla="*/ 23 h 24"/>
              <a:gd name="T6" fmla="*/ 16 w 24"/>
              <a:gd name="T7" fmla="*/ 23 h 24"/>
              <a:gd name="T8" fmla="*/ 18 w 24"/>
              <a:gd name="T9" fmla="*/ 21 h 24"/>
              <a:gd name="T10" fmla="*/ 20 w 24"/>
              <a:gd name="T11" fmla="*/ 19 h 24"/>
              <a:gd name="T12" fmla="*/ 20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2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20 w 24"/>
              <a:gd name="T29" fmla="*/ 6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4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3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20" y="6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6" y="23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60" name="Line 87"/>
          <p:cNvSpPr>
            <a:spLocks noChangeShapeType="1"/>
          </p:cNvSpPr>
          <p:nvPr/>
        </p:nvSpPr>
        <p:spPr bwMode="auto">
          <a:xfrm flipH="1">
            <a:off x="6221413" y="4386263"/>
            <a:ext cx="3968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1" name="Freeform 88"/>
          <p:cNvSpPr>
            <a:spLocks/>
          </p:cNvSpPr>
          <p:nvPr/>
        </p:nvSpPr>
        <p:spPr bwMode="auto">
          <a:xfrm>
            <a:off x="6415088" y="3979863"/>
            <a:ext cx="1433513" cy="969963"/>
          </a:xfrm>
          <a:custGeom>
            <a:avLst/>
            <a:gdLst>
              <a:gd name="T0" fmla="*/ 902 w 1318"/>
              <a:gd name="T1" fmla="*/ 608 h 410"/>
              <a:gd name="T2" fmla="*/ 0 w 1318"/>
              <a:gd name="T3" fmla="*/ 610 h 410"/>
              <a:gd name="T4" fmla="*/ 0 w 1318"/>
              <a:gd name="T5" fmla="*/ 0 h 410"/>
              <a:gd name="T6" fmla="*/ 0 60000 65536"/>
              <a:gd name="T7" fmla="*/ 0 60000 65536"/>
              <a:gd name="T8" fmla="*/ 0 60000 65536"/>
              <a:gd name="T9" fmla="*/ 0 w 1318"/>
              <a:gd name="T10" fmla="*/ 0 h 410"/>
              <a:gd name="T11" fmla="*/ 1318 w 1318"/>
              <a:gd name="T12" fmla="*/ 410 h 4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8" h="410">
                <a:moveTo>
                  <a:pt x="1317" y="408"/>
                </a:moveTo>
                <a:lnTo>
                  <a:pt x="0" y="409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2" name="Line 89"/>
          <p:cNvSpPr>
            <a:spLocks noChangeShapeType="1"/>
          </p:cNvSpPr>
          <p:nvPr/>
        </p:nvSpPr>
        <p:spPr bwMode="auto">
          <a:xfrm>
            <a:off x="6218238" y="5267325"/>
            <a:ext cx="16256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3" name="Line 90"/>
          <p:cNvSpPr>
            <a:spLocks noChangeShapeType="1"/>
          </p:cNvSpPr>
          <p:nvPr/>
        </p:nvSpPr>
        <p:spPr bwMode="auto">
          <a:xfrm flipH="1">
            <a:off x="6221413" y="3979863"/>
            <a:ext cx="40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4" name="Line 91"/>
          <p:cNvSpPr>
            <a:spLocks noChangeShapeType="1"/>
          </p:cNvSpPr>
          <p:nvPr/>
        </p:nvSpPr>
        <p:spPr bwMode="auto">
          <a:xfrm flipH="1">
            <a:off x="7605713" y="3971925"/>
            <a:ext cx="246063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5" name="Line 92"/>
          <p:cNvSpPr>
            <a:spLocks noChangeShapeType="1"/>
          </p:cNvSpPr>
          <p:nvPr/>
        </p:nvSpPr>
        <p:spPr bwMode="auto">
          <a:xfrm flipH="1" flipV="1">
            <a:off x="7115175" y="3559175"/>
            <a:ext cx="1588" cy="1047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66" name="Group 188"/>
          <p:cNvGrpSpPr>
            <a:grpSpLocks/>
          </p:cNvGrpSpPr>
          <p:nvPr/>
        </p:nvGrpSpPr>
        <p:grpSpPr bwMode="auto">
          <a:xfrm>
            <a:off x="6629400" y="3425825"/>
            <a:ext cx="966788" cy="1427163"/>
            <a:chOff x="4176" y="2158"/>
            <a:chExt cx="609" cy="899"/>
          </a:xfrm>
        </p:grpSpPr>
        <p:sp>
          <p:nvSpPr>
            <p:cNvPr id="28851" name="Line 94"/>
            <p:cNvSpPr>
              <a:spLocks noChangeShapeType="1"/>
            </p:cNvSpPr>
            <p:nvPr/>
          </p:nvSpPr>
          <p:spPr bwMode="auto">
            <a:xfrm flipH="1">
              <a:off x="4488" y="2868"/>
              <a:ext cx="1" cy="10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52" name="Rectangle 95"/>
            <p:cNvSpPr>
              <a:spLocks noChangeArrowheads="1"/>
            </p:cNvSpPr>
            <p:nvPr/>
          </p:nvSpPr>
          <p:spPr bwMode="auto">
            <a:xfrm>
              <a:off x="4313" y="2971"/>
              <a:ext cx="340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MemRead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853" name="Rectangle 96"/>
            <p:cNvSpPr>
              <a:spLocks noChangeArrowheads="1"/>
            </p:cNvSpPr>
            <p:nvPr/>
          </p:nvSpPr>
          <p:spPr bwMode="auto">
            <a:xfrm>
              <a:off x="4303" y="2158"/>
              <a:ext cx="34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 dirty="0" err="1">
                  <a:solidFill>
                    <a:srgbClr val="EB7500"/>
                  </a:solidFill>
                  <a:latin typeface="Arial" charset="0"/>
                </a:rPr>
                <a:t>MemWrite</a:t>
              </a:r>
              <a:endParaRPr lang="en-US" sz="900" dirty="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854" name="Rectangle 97"/>
            <p:cNvSpPr>
              <a:spLocks noChangeArrowheads="1"/>
            </p:cNvSpPr>
            <p:nvPr/>
          </p:nvSpPr>
          <p:spPr bwMode="auto">
            <a:xfrm>
              <a:off x="4176" y="2313"/>
              <a:ext cx="609" cy="552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55" name="Rectangle 98"/>
            <p:cNvSpPr>
              <a:spLocks noChangeArrowheads="1"/>
            </p:cNvSpPr>
            <p:nvPr/>
          </p:nvSpPr>
          <p:spPr bwMode="auto">
            <a:xfrm>
              <a:off x="4190" y="2476"/>
              <a:ext cx="264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6" name="Rectangle 99"/>
            <p:cNvSpPr>
              <a:spLocks noChangeArrowheads="1"/>
            </p:cNvSpPr>
            <p:nvPr/>
          </p:nvSpPr>
          <p:spPr bwMode="auto">
            <a:xfrm>
              <a:off x="4192" y="2697"/>
              <a:ext cx="16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7" name="Rectangle 100"/>
            <p:cNvSpPr>
              <a:spLocks noChangeArrowheads="1"/>
            </p:cNvSpPr>
            <p:nvPr/>
          </p:nvSpPr>
          <p:spPr bwMode="auto">
            <a:xfrm>
              <a:off x="4593" y="2409"/>
              <a:ext cx="1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8" name="Rectangle 101"/>
            <p:cNvSpPr>
              <a:spLocks noChangeArrowheads="1"/>
            </p:cNvSpPr>
            <p:nvPr/>
          </p:nvSpPr>
          <p:spPr bwMode="auto">
            <a:xfrm>
              <a:off x="4398" y="2628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767" name="Freeform 102"/>
          <p:cNvSpPr>
            <a:spLocks/>
          </p:cNvSpPr>
          <p:nvPr/>
        </p:nvSpPr>
        <p:spPr bwMode="auto">
          <a:xfrm>
            <a:off x="6342063" y="3194050"/>
            <a:ext cx="114300" cy="114300"/>
          </a:xfrm>
          <a:custGeom>
            <a:avLst/>
            <a:gdLst>
              <a:gd name="T0" fmla="*/ 0 w 72"/>
              <a:gd name="T1" fmla="*/ 0 h 72"/>
              <a:gd name="T2" fmla="*/ 2 w 72"/>
              <a:gd name="T3" fmla="*/ 71 h 72"/>
              <a:gd name="T4" fmla="*/ 71 w 72"/>
              <a:gd name="T5" fmla="*/ 71 h 72"/>
              <a:gd name="T6" fmla="*/ 0 60000 65536"/>
              <a:gd name="T7" fmla="*/ 0 60000 65536"/>
              <a:gd name="T8" fmla="*/ 0 60000 65536"/>
              <a:gd name="T9" fmla="*/ 0 w 72"/>
              <a:gd name="T10" fmla="*/ 0 h 72"/>
              <a:gd name="T11" fmla="*/ 72 w 72"/>
              <a:gd name="T12" fmla="*/ 72 h 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" h="72">
                <a:moveTo>
                  <a:pt x="0" y="0"/>
                </a:moveTo>
                <a:lnTo>
                  <a:pt x="2" y="71"/>
                </a:lnTo>
                <a:lnTo>
                  <a:pt x="71" y="71"/>
                </a:lnTo>
              </a:path>
            </a:pathLst>
          </a:custGeom>
          <a:noFill/>
          <a:ln w="1270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8" name="Freeform 103"/>
          <p:cNvSpPr>
            <a:spLocks/>
          </p:cNvSpPr>
          <p:nvPr/>
        </p:nvSpPr>
        <p:spPr bwMode="auto">
          <a:xfrm>
            <a:off x="6232525" y="3429000"/>
            <a:ext cx="223838" cy="363538"/>
          </a:xfrm>
          <a:custGeom>
            <a:avLst/>
            <a:gdLst>
              <a:gd name="T0" fmla="*/ 0 w 141"/>
              <a:gd name="T1" fmla="*/ 228 h 229"/>
              <a:gd name="T2" fmla="*/ 71 w 141"/>
              <a:gd name="T3" fmla="*/ 228 h 229"/>
              <a:gd name="T4" fmla="*/ 71 w 141"/>
              <a:gd name="T5" fmla="*/ 0 h 229"/>
              <a:gd name="T6" fmla="*/ 140 w 141"/>
              <a:gd name="T7" fmla="*/ 0 h 229"/>
              <a:gd name="T8" fmla="*/ 0 60000 65536"/>
              <a:gd name="T9" fmla="*/ 0 60000 65536"/>
              <a:gd name="T10" fmla="*/ 0 60000 65536"/>
              <a:gd name="T11" fmla="*/ 0 60000 65536"/>
              <a:gd name="T12" fmla="*/ 0 w 141"/>
              <a:gd name="T13" fmla="*/ 0 h 229"/>
              <a:gd name="T14" fmla="*/ 141 w 141"/>
              <a:gd name="T15" fmla="*/ 229 h 2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1" h="229">
                <a:moveTo>
                  <a:pt x="0" y="228"/>
                </a:moveTo>
                <a:lnTo>
                  <a:pt x="71" y="228"/>
                </a:lnTo>
                <a:lnTo>
                  <a:pt x="71" y="0"/>
                </a:lnTo>
                <a:lnTo>
                  <a:pt x="140" y="0"/>
                </a:lnTo>
              </a:path>
            </a:pathLst>
          </a:custGeom>
          <a:noFill/>
          <a:ln w="1270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9" name="Freeform 104"/>
          <p:cNvSpPr>
            <a:spLocks/>
          </p:cNvSpPr>
          <p:nvPr/>
        </p:nvSpPr>
        <p:spPr bwMode="auto">
          <a:xfrm>
            <a:off x="6454775" y="3273425"/>
            <a:ext cx="230188" cy="193675"/>
          </a:xfrm>
          <a:custGeom>
            <a:avLst/>
            <a:gdLst>
              <a:gd name="T0" fmla="*/ 85 w 145"/>
              <a:gd name="T1" fmla="*/ 119 h 122"/>
              <a:gd name="T2" fmla="*/ 96 w 145"/>
              <a:gd name="T3" fmla="*/ 119 h 122"/>
              <a:gd name="T4" fmla="*/ 104 w 145"/>
              <a:gd name="T5" fmla="*/ 117 h 122"/>
              <a:gd name="T6" fmla="*/ 113 w 145"/>
              <a:gd name="T7" fmla="*/ 113 h 122"/>
              <a:gd name="T8" fmla="*/ 121 w 145"/>
              <a:gd name="T9" fmla="*/ 107 h 122"/>
              <a:gd name="T10" fmla="*/ 127 w 145"/>
              <a:gd name="T11" fmla="*/ 102 h 122"/>
              <a:gd name="T12" fmla="*/ 132 w 145"/>
              <a:gd name="T13" fmla="*/ 96 h 122"/>
              <a:gd name="T14" fmla="*/ 138 w 145"/>
              <a:gd name="T15" fmla="*/ 88 h 122"/>
              <a:gd name="T16" fmla="*/ 142 w 145"/>
              <a:gd name="T17" fmla="*/ 79 h 122"/>
              <a:gd name="T18" fmla="*/ 144 w 145"/>
              <a:gd name="T19" fmla="*/ 69 h 122"/>
              <a:gd name="T20" fmla="*/ 144 w 145"/>
              <a:gd name="T21" fmla="*/ 60 h 122"/>
              <a:gd name="T22" fmla="*/ 144 w 145"/>
              <a:gd name="T23" fmla="*/ 50 h 122"/>
              <a:gd name="T24" fmla="*/ 142 w 145"/>
              <a:gd name="T25" fmla="*/ 40 h 122"/>
              <a:gd name="T26" fmla="*/ 138 w 145"/>
              <a:gd name="T27" fmla="*/ 33 h 122"/>
              <a:gd name="T28" fmla="*/ 132 w 145"/>
              <a:gd name="T29" fmla="*/ 25 h 122"/>
              <a:gd name="T30" fmla="*/ 127 w 145"/>
              <a:gd name="T31" fmla="*/ 17 h 122"/>
              <a:gd name="T32" fmla="*/ 121 w 145"/>
              <a:gd name="T33" fmla="*/ 12 h 122"/>
              <a:gd name="T34" fmla="*/ 113 w 145"/>
              <a:gd name="T35" fmla="*/ 6 h 122"/>
              <a:gd name="T36" fmla="*/ 104 w 145"/>
              <a:gd name="T37" fmla="*/ 2 h 122"/>
              <a:gd name="T38" fmla="*/ 96 w 145"/>
              <a:gd name="T39" fmla="*/ 0 h 122"/>
              <a:gd name="T40" fmla="*/ 86 w 145"/>
              <a:gd name="T41" fmla="*/ 0 h 122"/>
              <a:gd name="T42" fmla="*/ 0 w 145"/>
              <a:gd name="T43" fmla="*/ 0 h 122"/>
              <a:gd name="T44" fmla="*/ 0 w 145"/>
              <a:gd name="T45" fmla="*/ 121 h 122"/>
              <a:gd name="T46" fmla="*/ 86 w 145"/>
              <a:gd name="T47" fmla="*/ 121 h 122"/>
              <a:gd name="T48" fmla="*/ 86 w 145"/>
              <a:gd name="T49" fmla="*/ 121 h 12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45"/>
              <a:gd name="T76" fmla="*/ 0 h 122"/>
              <a:gd name="T77" fmla="*/ 145 w 145"/>
              <a:gd name="T78" fmla="*/ 122 h 12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45" h="122">
                <a:moveTo>
                  <a:pt x="85" y="119"/>
                </a:moveTo>
                <a:lnTo>
                  <a:pt x="96" y="119"/>
                </a:lnTo>
                <a:lnTo>
                  <a:pt x="104" y="117"/>
                </a:lnTo>
                <a:lnTo>
                  <a:pt x="113" y="113"/>
                </a:lnTo>
                <a:lnTo>
                  <a:pt x="121" y="107"/>
                </a:lnTo>
                <a:lnTo>
                  <a:pt x="127" y="102"/>
                </a:lnTo>
                <a:lnTo>
                  <a:pt x="132" y="96"/>
                </a:lnTo>
                <a:lnTo>
                  <a:pt x="138" y="88"/>
                </a:lnTo>
                <a:lnTo>
                  <a:pt x="142" y="79"/>
                </a:lnTo>
                <a:lnTo>
                  <a:pt x="144" y="69"/>
                </a:lnTo>
                <a:lnTo>
                  <a:pt x="144" y="60"/>
                </a:lnTo>
                <a:lnTo>
                  <a:pt x="144" y="50"/>
                </a:lnTo>
                <a:lnTo>
                  <a:pt x="142" y="40"/>
                </a:lnTo>
                <a:lnTo>
                  <a:pt x="138" y="33"/>
                </a:lnTo>
                <a:lnTo>
                  <a:pt x="132" y="25"/>
                </a:lnTo>
                <a:lnTo>
                  <a:pt x="127" y="17"/>
                </a:lnTo>
                <a:lnTo>
                  <a:pt x="121" y="12"/>
                </a:lnTo>
                <a:lnTo>
                  <a:pt x="113" y="6"/>
                </a:lnTo>
                <a:lnTo>
                  <a:pt x="104" y="2"/>
                </a:lnTo>
                <a:lnTo>
                  <a:pt x="96" y="0"/>
                </a:lnTo>
                <a:lnTo>
                  <a:pt x="86" y="0"/>
                </a:lnTo>
                <a:lnTo>
                  <a:pt x="0" y="0"/>
                </a:lnTo>
                <a:lnTo>
                  <a:pt x="0" y="121"/>
                </a:lnTo>
                <a:lnTo>
                  <a:pt x="86" y="121"/>
                </a:lnTo>
              </a:path>
            </a:pathLst>
          </a:custGeom>
          <a:solidFill>
            <a:srgbClr val="FFE6CD"/>
          </a:solidFill>
          <a:ln w="1905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70" name="Rectangle 105"/>
          <p:cNvSpPr>
            <a:spLocks noChangeArrowheads="1"/>
          </p:cNvSpPr>
          <p:nvPr/>
        </p:nvSpPr>
        <p:spPr bwMode="auto">
          <a:xfrm>
            <a:off x="6308725" y="3067050"/>
            <a:ext cx="393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Branch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71" name="Rectangle 106"/>
          <p:cNvSpPr>
            <a:spLocks noChangeArrowheads="1"/>
          </p:cNvSpPr>
          <p:nvPr/>
        </p:nvSpPr>
        <p:spPr bwMode="auto">
          <a:xfrm>
            <a:off x="6819900" y="2130425"/>
            <a:ext cx="3429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PCSrc</a:t>
            </a:r>
          </a:p>
        </p:txBody>
      </p:sp>
      <p:sp>
        <p:nvSpPr>
          <p:cNvPr id="28772" name="Line 107"/>
          <p:cNvSpPr>
            <a:spLocks noChangeShapeType="1"/>
          </p:cNvSpPr>
          <p:nvPr/>
        </p:nvSpPr>
        <p:spPr bwMode="auto">
          <a:xfrm>
            <a:off x="2830513" y="5657850"/>
            <a:ext cx="53324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3" name="Line 108"/>
          <p:cNvSpPr>
            <a:spLocks noChangeShapeType="1"/>
          </p:cNvSpPr>
          <p:nvPr/>
        </p:nvSpPr>
        <p:spPr bwMode="auto">
          <a:xfrm flipV="1">
            <a:off x="2833688" y="3986213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4" name="Line 109"/>
          <p:cNvSpPr>
            <a:spLocks noChangeShapeType="1"/>
          </p:cNvSpPr>
          <p:nvPr/>
        </p:nvSpPr>
        <p:spPr bwMode="auto">
          <a:xfrm>
            <a:off x="2827338" y="3981450"/>
            <a:ext cx="4206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5" name="Line 110"/>
          <p:cNvSpPr>
            <a:spLocks noChangeShapeType="1"/>
          </p:cNvSpPr>
          <p:nvPr/>
        </p:nvSpPr>
        <p:spPr bwMode="auto">
          <a:xfrm>
            <a:off x="3119438" y="4214813"/>
            <a:ext cx="133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6" name="Line 111"/>
          <p:cNvSpPr>
            <a:spLocks noChangeShapeType="1"/>
          </p:cNvSpPr>
          <p:nvPr/>
        </p:nvSpPr>
        <p:spPr bwMode="auto">
          <a:xfrm flipV="1">
            <a:off x="3124200" y="4214813"/>
            <a:ext cx="0" cy="1571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7" name="Line 112"/>
          <p:cNvSpPr>
            <a:spLocks noChangeShapeType="1"/>
          </p:cNvSpPr>
          <p:nvPr/>
        </p:nvSpPr>
        <p:spPr bwMode="auto">
          <a:xfrm>
            <a:off x="3124200" y="5781675"/>
            <a:ext cx="5295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8" name="Line 113"/>
          <p:cNvSpPr>
            <a:spLocks noChangeShapeType="1"/>
          </p:cNvSpPr>
          <p:nvPr/>
        </p:nvSpPr>
        <p:spPr bwMode="auto">
          <a:xfrm flipV="1">
            <a:off x="8259763" y="3827463"/>
            <a:ext cx="0" cy="8096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9" name="Line 114"/>
          <p:cNvSpPr>
            <a:spLocks noChangeShapeType="1"/>
          </p:cNvSpPr>
          <p:nvPr/>
        </p:nvSpPr>
        <p:spPr bwMode="auto">
          <a:xfrm flipH="1">
            <a:off x="8001000" y="3975100"/>
            <a:ext cx="1825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0" name="Freeform 115"/>
          <p:cNvSpPr>
            <a:spLocks/>
          </p:cNvSpPr>
          <p:nvPr/>
        </p:nvSpPr>
        <p:spPr bwMode="auto">
          <a:xfrm>
            <a:off x="8001000" y="4306888"/>
            <a:ext cx="188913" cy="642938"/>
          </a:xfrm>
          <a:custGeom>
            <a:avLst/>
            <a:gdLst>
              <a:gd name="T0" fmla="*/ 118 w 104"/>
              <a:gd name="T1" fmla="*/ 0 h 204"/>
              <a:gd name="T2" fmla="*/ 60 w 104"/>
              <a:gd name="T3" fmla="*/ 0 h 204"/>
              <a:gd name="T4" fmla="*/ 60 w 104"/>
              <a:gd name="T5" fmla="*/ 403 h 204"/>
              <a:gd name="T6" fmla="*/ 0 w 104"/>
              <a:gd name="T7" fmla="*/ 403 h 204"/>
              <a:gd name="T8" fmla="*/ 0 60000 65536"/>
              <a:gd name="T9" fmla="*/ 0 60000 65536"/>
              <a:gd name="T10" fmla="*/ 0 60000 65536"/>
              <a:gd name="T11" fmla="*/ 0 60000 65536"/>
              <a:gd name="T12" fmla="*/ 0 w 104"/>
              <a:gd name="T13" fmla="*/ 0 h 204"/>
              <a:gd name="T14" fmla="*/ 104 w 104"/>
              <a:gd name="T15" fmla="*/ 204 h 2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" h="204">
                <a:moveTo>
                  <a:pt x="103" y="0"/>
                </a:moveTo>
                <a:lnTo>
                  <a:pt x="52" y="0"/>
                </a:lnTo>
                <a:lnTo>
                  <a:pt x="52" y="203"/>
                </a:lnTo>
                <a:lnTo>
                  <a:pt x="0" y="20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81" name="Rectangle 116"/>
          <p:cNvSpPr>
            <a:spLocks noChangeArrowheads="1"/>
          </p:cNvSpPr>
          <p:nvPr/>
        </p:nvSpPr>
        <p:spPr bwMode="auto">
          <a:xfrm>
            <a:off x="8053388" y="3684588"/>
            <a:ext cx="5842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MemtoReg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82" name="Line 117"/>
          <p:cNvSpPr>
            <a:spLocks noChangeShapeType="1"/>
          </p:cNvSpPr>
          <p:nvPr/>
        </p:nvSpPr>
        <p:spPr bwMode="auto">
          <a:xfrm>
            <a:off x="8005763" y="526732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3" name="Line 118"/>
          <p:cNvSpPr>
            <a:spLocks noChangeShapeType="1"/>
          </p:cNvSpPr>
          <p:nvPr/>
        </p:nvSpPr>
        <p:spPr bwMode="auto">
          <a:xfrm rot="5400000">
            <a:off x="7953375" y="5462588"/>
            <a:ext cx="400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4" name="Line 119"/>
          <p:cNvSpPr>
            <a:spLocks noChangeShapeType="1"/>
          </p:cNvSpPr>
          <p:nvPr/>
        </p:nvSpPr>
        <p:spPr bwMode="auto">
          <a:xfrm flipV="1">
            <a:off x="8424863" y="4138613"/>
            <a:ext cx="0" cy="1652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5" name="Line 120"/>
          <p:cNvSpPr>
            <a:spLocks noChangeShapeType="1"/>
          </p:cNvSpPr>
          <p:nvPr/>
        </p:nvSpPr>
        <p:spPr bwMode="auto">
          <a:xfrm flipV="1">
            <a:off x="8358188" y="4138613"/>
            <a:ext cx="66675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6" name="Freeform 121"/>
          <p:cNvSpPr>
            <a:spLocks/>
          </p:cNvSpPr>
          <p:nvPr/>
        </p:nvSpPr>
        <p:spPr bwMode="auto">
          <a:xfrm>
            <a:off x="1390650" y="2611438"/>
            <a:ext cx="438150" cy="1001713"/>
          </a:xfrm>
          <a:custGeom>
            <a:avLst/>
            <a:gdLst>
              <a:gd name="T0" fmla="*/ 275 w 194"/>
              <a:gd name="T1" fmla="*/ 0 h 631"/>
              <a:gd name="T2" fmla="*/ 0 w 194"/>
              <a:gd name="T3" fmla="*/ 2 h 631"/>
              <a:gd name="T4" fmla="*/ 0 w 194"/>
              <a:gd name="T5" fmla="*/ 630 h 631"/>
              <a:gd name="T6" fmla="*/ 0 60000 65536"/>
              <a:gd name="T7" fmla="*/ 0 60000 65536"/>
              <a:gd name="T8" fmla="*/ 0 60000 65536"/>
              <a:gd name="T9" fmla="*/ 0 w 194"/>
              <a:gd name="T10" fmla="*/ 0 h 631"/>
              <a:gd name="T11" fmla="*/ 194 w 194"/>
              <a:gd name="T12" fmla="*/ 631 h 6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4" h="631">
                <a:moveTo>
                  <a:pt x="193" y="0"/>
                </a:moveTo>
                <a:lnTo>
                  <a:pt x="0" y="2"/>
                </a:lnTo>
                <a:lnTo>
                  <a:pt x="0" y="63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87" name="Freeform 122"/>
          <p:cNvSpPr>
            <a:spLocks/>
          </p:cNvSpPr>
          <p:nvPr/>
        </p:nvSpPr>
        <p:spPr bwMode="auto">
          <a:xfrm>
            <a:off x="1371600" y="3592513"/>
            <a:ext cx="38100" cy="38100"/>
          </a:xfrm>
          <a:custGeom>
            <a:avLst/>
            <a:gdLst>
              <a:gd name="T0" fmla="*/ 12 w 24"/>
              <a:gd name="T1" fmla="*/ 21 h 24"/>
              <a:gd name="T2" fmla="*/ 14 w 24"/>
              <a:gd name="T3" fmla="*/ 21 h 24"/>
              <a:gd name="T4" fmla="*/ 16 w 24"/>
              <a:gd name="T5" fmla="*/ 21 h 24"/>
              <a:gd name="T6" fmla="*/ 17 w 24"/>
              <a:gd name="T7" fmla="*/ 21 h 24"/>
              <a:gd name="T8" fmla="*/ 19 w 24"/>
              <a:gd name="T9" fmla="*/ 19 h 24"/>
              <a:gd name="T10" fmla="*/ 19 w 24"/>
              <a:gd name="T11" fmla="*/ 19 h 24"/>
              <a:gd name="T12" fmla="*/ 21 w 24"/>
              <a:gd name="T13" fmla="*/ 18 h 24"/>
              <a:gd name="T14" fmla="*/ 23 w 24"/>
              <a:gd name="T15" fmla="*/ 16 h 24"/>
              <a:gd name="T16" fmla="*/ 23 w 24"/>
              <a:gd name="T17" fmla="*/ 14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3 w 24"/>
              <a:gd name="T25" fmla="*/ 8 h 24"/>
              <a:gd name="T26" fmla="*/ 23 w 24"/>
              <a:gd name="T27" fmla="*/ 6 h 24"/>
              <a:gd name="T28" fmla="*/ 21 w 24"/>
              <a:gd name="T29" fmla="*/ 4 h 24"/>
              <a:gd name="T30" fmla="*/ 19 w 24"/>
              <a:gd name="T31" fmla="*/ 2 h 24"/>
              <a:gd name="T32" fmla="*/ 19 w 24"/>
              <a:gd name="T33" fmla="*/ 2 h 24"/>
              <a:gd name="T34" fmla="*/ 17 w 24"/>
              <a:gd name="T35" fmla="*/ 0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0 h 24"/>
              <a:gd name="T48" fmla="*/ 6 w 24"/>
              <a:gd name="T49" fmla="*/ 2 h 24"/>
              <a:gd name="T50" fmla="*/ 4 w 24"/>
              <a:gd name="T51" fmla="*/ 2 h 24"/>
              <a:gd name="T52" fmla="*/ 2 w 24"/>
              <a:gd name="T53" fmla="*/ 4 h 24"/>
              <a:gd name="T54" fmla="*/ 2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4 h 24"/>
              <a:gd name="T66" fmla="*/ 2 w 24"/>
              <a:gd name="T67" fmla="*/ 16 h 24"/>
              <a:gd name="T68" fmla="*/ 2 w 24"/>
              <a:gd name="T69" fmla="*/ 18 h 24"/>
              <a:gd name="T70" fmla="*/ 4 w 24"/>
              <a:gd name="T71" fmla="*/ 19 h 24"/>
              <a:gd name="T72" fmla="*/ 6 w 24"/>
              <a:gd name="T73" fmla="*/ 19 h 24"/>
              <a:gd name="T74" fmla="*/ 6 w 24"/>
              <a:gd name="T75" fmla="*/ 21 h 24"/>
              <a:gd name="T76" fmla="*/ 8 w 24"/>
              <a:gd name="T77" fmla="*/ 21 h 24"/>
              <a:gd name="T78" fmla="*/ 10 w 24"/>
              <a:gd name="T79" fmla="*/ 21 h 24"/>
              <a:gd name="T80" fmla="*/ 12 w 24"/>
              <a:gd name="T81" fmla="*/ 23 h 24"/>
              <a:gd name="T82" fmla="*/ 12 w 24"/>
              <a:gd name="T83" fmla="*/ 23 h 24"/>
              <a:gd name="T84" fmla="*/ 12 w 24"/>
              <a:gd name="T85" fmla="*/ 21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2" y="21"/>
                </a:moveTo>
                <a:lnTo>
                  <a:pt x="14" y="21"/>
                </a:lnTo>
                <a:lnTo>
                  <a:pt x="16" y="21"/>
                </a:lnTo>
                <a:lnTo>
                  <a:pt x="17" y="21"/>
                </a:lnTo>
                <a:lnTo>
                  <a:pt x="19" y="19"/>
                </a:lnTo>
                <a:lnTo>
                  <a:pt x="21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3" y="8"/>
                </a:lnTo>
                <a:lnTo>
                  <a:pt x="23" y="6"/>
                </a:lnTo>
                <a:lnTo>
                  <a:pt x="21" y="4"/>
                </a:lnTo>
                <a:lnTo>
                  <a:pt x="19" y="2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2" y="16"/>
                </a:lnTo>
                <a:lnTo>
                  <a:pt x="2" y="18"/>
                </a:lnTo>
                <a:lnTo>
                  <a:pt x="4" y="19"/>
                </a:lnTo>
                <a:lnTo>
                  <a:pt x="6" y="19"/>
                </a:lnTo>
                <a:lnTo>
                  <a:pt x="6" y="21"/>
                </a:lnTo>
                <a:lnTo>
                  <a:pt x="8" y="21"/>
                </a:lnTo>
                <a:lnTo>
                  <a:pt x="10" y="21"/>
                </a:lnTo>
                <a:lnTo>
                  <a:pt x="12" y="23"/>
                </a:lnTo>
                <a:lnTo>
                  <a:pt x="12" y="21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" name="Rectangle 123"/>
          <p:cNvSpPr>
            <a:spLocks noChangeArrowheads="1"/>
          </p:cNvSpPr>
          <p:nvPr/>
        </p:nvSpPr>
        <p:spPr bwMode="auto">
          <a:xfrm>
            <a:off x="1484313" y="2922588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4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89" name="Freeform 124"/>
          <p:cNvSpPr>
            <a:spLocks/>
          </p:cNvSpPr>
          <p:nvPr/>
        </p:nvSpPr>
        <p:spPr bwMode="auto">
          <a:xfrm>
            <a:off x="2538413" y="2662238"/>
            <a:ext cx="147638" cy="2820988"/>
          </a:xfrm>
          <a:custGeom>
            <a:avLst/>
            <a:gdLst>
              <a:gd name="T0" fmla="*/ 90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0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90" name="Line 125"/>
          <p:cNvSpPr>
            <a:spLocks noChangeShapeType="1"/>
          </p:cNvSpPr>
          <p:nvPr/>
        </p:nvSpPr>
        <p:spPr bwMode="auto">
          <a:xfrm flipH="1" flipV="1">
            <a:off x="2289175" y="2827338"/>
            <a:ext cx="2587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91" name="Freeform 126"/>
          <p:cNvSpPr>
            <a:spLocks/>
          </p:cNvSpPr>
          <p:nvPr/>
        </p:nvSpPr>
        <p:spPr bwMode="auto">
          <a:xfrm>
            <a:off x="2343150" y="2814638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1 h 24"/>
              <a:gd name="T8" fmla="*/ 17 w 24"/>
              <a:gd name="T9" fmla="*/ 21 h 24"/>
              <a:gd name="T10" fmla="*/ 19 w 24"/>
              <a:gd name="T11" fmla="*/ 19 h 24"/>
              <a:gd name="T12" fmla="*/ 19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1 w 24"/>
              <a:gd name="T25" fmla="*/ 8 h 24"/>
              <a:gd name="T26" fmla="*/ 21 w 24"/>
              <a:gd name="T27" fmla="*/ 6 h 24"/>
              <a:gd name="T28" fmla="*/ 19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4 w 24"/>
              <a:gd name="T73" fmla="*/ 21 h 24"/>
              <a:gd name="T74" fmla="*/ 5 w 24"/>
              <a:gd name="T75" fmla="*/ 21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5" y="21"/>
                </a:lnTo>
                <a:lnTo>
                  <a:pt x="17" y="21"/>
                </a:lnTo>
                <a:lnTo>
                  <a:pt x="19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1" y="8"/>
                </a:lnTo>
                <a:lnTo>
                  <a:pt x="21" y="6"/>
                </a:lnTo>
                <a:lnTo>
                  <a:pt x="19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92" name="Freeform 127"/>
          <p:cNvSpPr>
            <a:spLocks/>
          </p:cNvSpPr>
          <p:nvPr/>
        </p:nvSpPr>
        <p:spPr bwMode="auto">
          <a:xfrm>
            <a:off x="1833563" y="2516188"/>
            <a:ext cx="452438" cy="655638"/>
          </a:xfrm>
          <a:custGeom>
            <a:avLst/>
            <a:gdLst>
              <a:gd name="T0" fmla="*/ 0 w 210"/>
              <a:gd name="T1" fmla="*/ 0 h 413"/>
              <a:gd name="T2" fmla="*/ 0 w 210"/>
              <a:gd name="T3" fmla="*/ 167 h 413"/>
              <a:gd name="T4" fmla="*/ 91 w 210"/>
              <a:gd name="T5" fmla="*/ 207 h 413"/>
              <a:gd name="T6" fmla="*/ 0 w 210"/>
              <a:gd name="T7" fmla="*/ 245 h 413"/>
              <a:gd name="T8" fmla="*/ 0 w 210"/>
              <a:gd name="T9" fmla="*/ 412 h 413"/>
              <a:gd name="T10" fmla="*/ 284 w 210"/>
              <a:gd name="T11" fmla="*/ 286 h 413"/>
              <a:gd name="T12" fmla="*/ 284 w 210"/>
              <a:gd name="T13" fmla="*/ 127 h 413"/>
              <a:gd name="T14" fmla="*/ 0 w 210"/>
              <a:gd name="T15" fmla="*/ 0 h 413"/>
              <a:gd name="T16" fmla="*/ 0 w 210"/>
              <a:gd name="T17" fmla="*/ 0 h 4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0"/>
              <a:gd name="T28" fmla="*/ 0 h 413"/>
              <a:gd name="T29" fmla="*/ 210 w 210"/>
              <a:gd name="T30" fmla="*/ 413 h 41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0" h="413">
                <a:moveTo>
                  <a:pt x="0" y="0"/>
                </a:moveTo>
                <a:lnTo>
                  <a:pt x="0" y="167"/>
                </a:lnTo>
                <a:lnTo>
                  <a:pt x="67" y="207"/>
                </a:lnTo>
                <a:lnTo>
                  <a:pt x="0" y="245"/>
                </a:lnTo>
                <a:lnTo>
                  <a:pt x="0" y="412"/>
                </a:lnTo>
                <a:lnTo>
                  <a:pt x="209" y="286"/>
                </a:lnTo>
                <a:lnTo>
                  <a:pt x="209" y="127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93" name="Line 128"/>
          <p:cNvSpPr>
            <a:spLocks noChangeShapeType="1"/>
          </p:cNvSpPr>
          <p:nvPr/>
        </p:nvSpPr>
        <p:spPr bwMode="auto">
          <a:xfrm flipH="1">
            <a:off x="1668463" y="3060700"/>
            <a:ext cx="1619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94" name="Rectangle 129"/>
          <p:cNvSpPr>
            <a:spLocks noChangeArrowheads="1"/>
          </p:cNvSpPr>
          <p:nvPr/>
        </p:nvSpPr>
        <p:spPr bwMode="auto">
          <a:xfrm>
            <a:off x="1573213" y="4022725"/>
            <a:ext cx="7889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charset="0"/>
              </a:rPr>
              <a:t>Instruction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Arial" charset="0"/>
              </a:rPr>
              <a:t>Memory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5" name="Rectangle 131"/>
          <p:cNvSpPr>
            <a:spLocks noChangeArrowheads="1"/>
          </p:cNvSpPr>
          <p:nvPr/>
        </p:nvSpPr>
        <p:spPr bwMode="auto">
          <a:xfrm>
            <a:off x="1566863" y="3557588"/>
            <a:ext cx="4572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Address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6" name="Rectangle 132"/>
          <p:cNvSpPr>
            <a:spLocks noChangeArrowheads="1"/>
          </p:cNvSpPr>
          <p:nvPr/>
        </p:nvSpPr>
        <p:spPr bwMode="auto">
          <a:xfrm>
            <a:off x="1976438" y="2743200"/>
            <a:ext cx="296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Add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7" name="Rectangle 133"/>
          <p:cNvSpPr>
            <a:spLocks noChangeArrowheads="1"/>
          </p:cNvSpPr>
          <p:nvPr/>
        </p:nvSpPr>
        <p:spPr bwMode="auto">
          <a:xfrm>
            <a:off x="2476500" y="2460625"/>
            <a:ext cx="3317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IF/ID</a:t>
            </a:r>
          </a:p>
        </p:txBody>
      </p:sp>
      <p:grpSp>
        <p:nvGrpSpPr>
          <p:cNvPr id="28798" name="Group 134"/>
          <p:cNvGrpSpPr>
            <a:grpSpLocks/>
          </p:cNvGrpSpPr>
          <p:nvPr/>
        </p:nvGrpSpPr>
        <p:grpSpPr bwMode="auto">
          <a:xfrm>
            <a:off x="1066800" y="3352800"/>
            <a:ext cx="228600" cy="620713"/>
            <a:chOff x="672" y="2112"/>
            <a:chExt cx="144" cy="391"/>
          </a:xfrm>
        </p:grpSpPr>
        <p:sp>
          <p:nvSpPr>
            <p:cNvPr id="28849" name="Freeform 135"/>
            <p:cNvSpPr>
              <a:spLocks/>
            </p:cNvSpPr>
            <p:nvPr/>
          </p:nvSpPr>
          <p:spPr bwMode="auto">
            <a:xfrm>
              <a:off x="672" y="2112"/>
              <a:ext cx="144" cy="391"/>
            </a:xfrm>
            <a:custGeom>
              <a:avLst/>
              <a:gdLst>
                <a:gd name="T0" fmla="*/ 143 w 104"/>
                <a:gd name="T1" fmla="*/ 386 h 245"/>
                <a:gd name="T2" fmla="*/ 143 w 104"/>
                <a:gd name="T3" fmla="*/ 0 h 245"/>
                <a:gd name="T4" fmla="*/ 0 w 104"/>
                <a:gd name="T5" fmla="*/ 0 h 245"/>
                <a:gd name="T6" fmla="*/ 0 w 104"/>
                <a:gd name="T7" fmla="*/ 389 h 245"/>
                <a:gd name="T8" fmla="*/ 143 w 104"/>
                <a:gd name="T9" fmla="*/ 389 h 245"/>
                <a:gd name="T10" fmla="*/ 143 w 104"/>
                <a:gd name="T11" fmla="*/ 389 h 2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"/>
                <a:gd name="T19" fmla="*/ 0 h 245"/>
                <a:gd name="T20" fmla="*/ 104 w 104"/>
                <a:gd name="T21" fmla="*/ 245 h 2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" h="245">
                  <a:moveTo>
                    <a:pt x="103" y="242"/>
                  </a:moveTo>
                  <a:lnTo>
                    <a:pt x="103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103" y="244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0" name="Rectangle 136"/>
            <p:cNvSpPr>
              <a:spLocks noChangeArrowheads="1"/>
            </p:cNvSpPr>
            <p:nvPr/>
          </p:nvSpPr>
          <p:spPr bwMode="auto">
            <a:xfrm>
              <a:off x="682" y="2216"/>
              <a:ext cx="133" cy="115"/>
            </a:xfrm>
            <a:prstGeom prst="rect">
              <a:avLst/>
            </a:prstGeom>
            <a:solidFill>
              <a:srgbClr val="FFE6CD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799" name="Line 137"/>
          <p:cNvSpPr>
            <a:spLocks noChangeShapeType="1"/>
          </p:cNvSpPr>
          <p:nvPr/>
        </p:nvSpPr>
        <p:spPr bwMode="auto">
          <a:xfrm flipH="1">
            <a:off x="2428875" y="3886200"/>
            <a:ext cx="11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0" name="Line 138"/>
          <p:cNvSpPr>
            <a:spLocks noChangeShapeType="1"/>
          </p:cNvSpPr>
          <p:nvPr/>
        </p:nvSpPr>
        <p:spPr bwMode="auto">
          <a:xfrm flipV="1">
            <a:off x="2362200" y="244792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1" name="Line 139"/>
          <p:cNvSpPr>
            <a:spLocks noChangeShapeType="1"/>
          </p:cNvSpPr>
          <p:nvPr/>
        </p:nvSpPr>
        <p:spPr bwMode="auto">
          <a:xfrm flipH="1" flipV="1">
            <a:off x="6481763" y="2149475"/>
            <a:ext cx="0" cy="909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2" name="Line 140"/>
          <p:cNvSpPr>
            <a:spLocks noChangeShapeType="1"/>
          </p:cNvSpPr>
          <p:nvPr/>
        </p:nvSpPr>
        <p:spPr bwMode="auto">
          <a:xfrm rot="5400000" flipH="1" flipV="1">
            <a:off x="1985963" y="2066925"/>
            <a:ext cx="4763" cy="757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3" name="Line 141"/>
          <p:cNvSpPr>
            <a:spLocks noChangeShapeType="1"/>
          </p:cNvSpPr>
          <p:nvPr/>
        </p:nvSpPr>
        <p:spPr bwMode="auto">
          <a:xfrm rot="16200000" flipV="1">
            <a:off x="6343650" y="2916237"/>
            <a:ext cx="4763" cy="271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4" name="Line 142"/>
          <p:cNvSpPr>
            <a:spLocks noChangeShapeType="1"/>
          </p:cNvSpPr>
          <p:nvPr/>
        </p:nvSpPr>
        <p:spPr bwMode="auto">
          <a:xfrm rot="16200000" flipV="1">
            <a:off x="1208088" y="2046287"/>
            <a:ext cx="0" cy="500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5" name="Line 143"/>
          <p:cNvSpPr>
            <a:spLocks noChangeShapeType="1"/>
          </p:cNvSpPr>
          <p:nvPr/>
        </p:nvSpPr>
        <p:spPr bwMode="auto">
          <a:xfrm flipV="1">
            <a:off x="952500" y="2290763"/>
            <a:ext cx="0" cy="132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6" name="Line 144"/>
          <p:cNvSpPr>
            <a:spLocks noChangeShapeType="1"/>
          </p:cNvSpPr>
          <p:nvPr/>
        </p:nvSpPr>
        <p:spPr bwMode="auto">
          <a:xfrm rot="16200000" flipV="1">
            <a:off x="1004888" y="3557587"/>
            <a:ext cx="0" cy="104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807" name="Group 145"/>
          <p:cNvGrpSpPr>
            <a:grpSpLocks/>
          </p:cNvGrpSpPr>
          <p:nvPr/>
        </p:nvGrpSpPr>
        <p:grpSpPr bwMode="auto">
          <a:xfrm>
            <a:off x="4724400" y="5002213"/>
            <a:ext cx="231775" cy="503238"/>
            <a:chOff x="2976" y="3151"/>
            <a:chExt cx="146" cy="317"/>
          </a:xfrm>
        </p:grpSpPr>
        <p:sp>
          <p:nvSpPr>
            <p:cNvPr id="28845" name="Rectangle 146"/>
            <p:cNvSpPr>
              <a:spLocks noChangeArrowheads="1"/>
            </p:cNvSpPr>
            <p:nvPr/>
          </p:nvSpPr>
          <p:spPr bwMode="auto">
            <a:xfrm>
              <a:off x="2979" y="3151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6" name="Rectangle 147"/>
            <p:cNvSpPr>
              <a:spLocks noChangeArrowheads="1"/>
            </p:cNvSpPr>
            <p:nvPr/>
          </p:nvSpPr>
          <p:spPr bwMode="auto">
            <a:xfrm>
              <a:off x="2976" y="3352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7" name="Rectangle 148"/>
            <p:cNvSpPr>
              <a:spLocks noChangeArrowheads="1"/>
            </p:cNvSpPr>
            <p:nvPr/>
          </p:nvSpPr>
          <p:spPr bwMode="auto">
            <a:xfrm>
              <a:off x="3039" y="3228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8" name="AutoShape 149"/>
            <p:cNvSpPr>
              <a:spLocks noChangeArrowheads="1"/>
            </p:cNvSpPr>
            <p:nvPr/>
          </p:nvSpPr>
          <p:spPr bwMode="auto">
            <a:xfrm rot="5400000">
              <a:off x="2917" y="3261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808" name="Group 150"/>
          <p:cNvGrpSpPr>
            <a:grpSpLocks/>
          </p:cNvGrpSpPr>
          <p:nvPr/>
        </p:nvGrpSpPr>
        <p:grpSpPr bwMode="auto">
          <a:xfrm>
            <a:off x="4781550" y="3863975"/>
            <a:ext cx="246063" cy="488950"/>
            <a:chOff x="3012" y="2434"/>
            <a:chExt cx="155" cy="308"/>
          </a:xfrm>
        </p:grpSpPr>
        <p:sp>
          <p:nvSpPr>
            <p:cNvPr id="28841" name="Rectangle 151"/>
            <p:cNvSpPr>
              <a:spLocks noChangeArrowheads="1"/>
            </p:cNvSpPr>
            <p:nvPr/>
          </p:nvSpPr>
          <p:spPr bwMode="auto">
            <a:xfrm>
              <a:off x="3024" y="2448"/>
              <a:ext cx="143" cy="11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2" name="Rectangle 152"/>
            <p:cNvSpPr>
              <a:spLocks noChangeArrowheads="1"/>
            </p:cNvSpPr>
            <p:nvPr/>
          </p:nvSpPr>
          <p:spPr bwMode="auto">
            <a:xfrm>
              <a:off x="3012" y="2626"/>
              <a:ext cx="143" cy="11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3" name="Rectangle 153"/>
            <p:cNvSpPr>
              <a:spLocks noChangeArrowheads="1"/>
            </p:cNvSpPr>
            <p:nvPr/>
          </p:nvSpPr>
          <p:spPr bwMode="auto">
            <a:xfrm>
              <a:off x="3075" y="2502"/>
              <a:ext cx="57" cy="16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4" name="AutoShape 154"/>
            <p:cNvSpPr>
              <a:spLocks noChangeArrowheads="1"/>
            </p:cNvSpPr>
            <p:nvPr/>
          </p:nvSpPr>
          <p:spPr bwMode="auto">
            <a:xfrm rot="5400000">
              <a:off x="2953" y="2535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809" name="Line 155"/>
          <p:cNvSpPr>
            <a:spLocks noChangeShapeType="1"/>
          </p:cNvSpPr>
          <p:nvPr/>
        </p:nvSpPr>
        <p:spPr bwMode="auto">
          <a:xfrm flipV="1">
            <a:off x="5410200" y="4133850"/>
            <a:ext cx="0" cy="62071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0" name="Line 156"/>
          <p:cNvSpPr>
            <a:spLocks noChangeShapeType="1"/>
          </p:cNvSpPr>
          <p:nvPr/>
        </p:nvSpPr>
        <p:spPr bwMode="auto">
          <a:xfrm rot="5400000" flipV="1">
            <a:off x="5368925" y="4703762"/>
            <a:ext cx="0" cy="8255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811" name="Group 157"/>
          <p:cNvGrpSpPr>
            <a:grpSpLocks/>
          </p:cNvGrpSpPr>
          <p:nvPr/>
        </p:nvGrpSpPr>
        <p:grpSpPr bwMode="auto">
          <a:xfrm>
            <a:off x="1447800" y="2054225"/>
            <a:ext cx="231775" cy="503238"/>
            <a:chOff x="912" y="1294"/>
            <a:chExt cx="146" cy="317"/>
          </a:xfrm>
        </p:grpSpPr>
        <p:sp>
          <p:nvSpPr>
            <p:cNvPr id="28837" name="Rectangle 158"/>
            <p:cNvSpPr>
              <a:spLocks noChangeArrowheads="1"/>
            </p:cNvSpPr>
            <p:nvPr/>
          </p:nvSpPr>
          <p:spPr bwMode="auto">
            <a:xfrm flipH="1">
              <a:off x="912" y="1294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8" name="Rectangle 159"/>
            <p:cNvSpPr>
              <a:spLocks noChangeArrowheads="1"/>
            </p:cNvSpPr>
            <p:nvPr/>
          </p:nvSpPr>
          <p:spPr bwMode="auto">
            <a:xfrm flipH="1">
              <a:off x="915" y="1495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9" name="Rectangle 160"/>
            <p:cNvSpPr>
              <a:spLocks noChangeArrowheads="1"/>
            </p:cNvSpPr>
            <p:nvPr/>
          </p:nvSpPr>
          <p:spPr bwMode="auto">
            <a:xfrm flipH="1">
              <a:off x="938" y="1371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0" name="AutoShape 161"/>
            <p:cNvSpPr>
              <a:spLocks noChangeArrowheads="1"/>
            </p:cNvSpPr>
            <p:nvPr/>
          </p:nvSpPr>
          <p:spPr bwMode="auto">
            <a:xfrm rot="16200000" flipH="1">
              <a:off x="819" y="1404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812" name="Group 187"/>
          <p:cNvGrpSpPr>
            <a:grpSpLocks/>
          </p:cNvGrpSpPr>
          <p:nvPr/>
        </p:nvGrpSpPr>
        <p:grpSpPr bwMode="auto">
          <a:xfrm>
            <a:off x="8129588" y="3883025"/>
            <a:ext cx="231775" cy="503238"/>
            <a:chOff x="5121" y="2446"/>
            <a:chExt cx="146" cy="317"/>
          </a:xfrm>
        </p:grpSpPr>
        <p:sp>
          <p:nvSpPr>
            <p:cNvPr id="28833" name="AutoShape 166"/>
            <p:cNvSpPr>
              <a:spLocks noChangeArrowheads="1"/>
            </p:cNvSpPr>
            <p:nvPr/>
          </p:nvSpPr>
          <p:spPr bwMode="auto">
            <a:xfrm rot="5400000">
              <a:off x="5062" y="2556"/>
              <a:ext cx="297" cy="96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34" name="Rectangle 163"/>
            <p:cNvSpPr>
              <a:spLocks noChangeArrowheads="1"/>
            </p:cNvSpPr>
            <p:nvPr/>
          </p:nvSpPr>
          <p:spPr bwMode="auto">
            <a:xfrm>
              <a:off x="5124" y="2446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5" name="Rectangle 164"/>
            <p:cNvSpPr>
              <a:spLocks noChangeArrowheads="1"/>
            </p:cNvSpPr>
            <p:nvPr/>
          </p:nvSpPr>
          <p:spPr bwMode="auto">
            <a:xfrm>
              <a:off x="5121" y="2647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6" name="Rectangle 165"/>
            <p:cNvSpPr>
              <a:spLocks noChangeArrowheads="1"/>
            </p:cNvSpPr>
            <p:nvPr/>
          </p:nvSpPr>
          <p:spPr bwMode="auto">
            <a:xfrm>
              <a:off x="5184" y="2523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813" name="Rectangle 167"/>
          <p:cNvSpPr>
            <a:spLocks noChangeArrowheads="1"/>
          </p:cNvSpPr>
          <p:nvPr/>
        </p:nvSpPr>
        <p:spPr bwMode="auto">
          <a:xfrm>
            <a:off x="1781175" y="3822700"/>
            <a:ext cx="5905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Instruction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814" name="Line 168"/>
          <p:cNvSpPr>
            <a:spLocks noChangeShapeType="1"/>
          </p:cNvSpPr>
          <p:nvPr/>
        </p:nvSpPr>
        <p:spPr bwMode="auto">
          <a:xfrm flipV="1">
            <a:off x="2981325" y="3478213"/>
            <a:ext cx="0" cy="1928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5" name="Line 169"/>
          <p:cNvSpPr>
            <a:spLocks noChangeShapeType="1"/>
          </p:cNvSpPr>
          <p:nvPr/>
        </p:nvSpPr>
        <p:spPr bwMode="auto">
          <a:xfrm flipV="1">
            <a:off x="2982913" y="5402263"/>
            <a:ext cx="12604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6" name="Line 170"/>
          <p:cNvSpPr>
            <a:spLocks noChangeShapeType="1"/>
          </p:cNvSpPr>
          <p:nvPr/>
        </p:nvSpPr>
        <p:spPr bwMode="auto">
          <a:xfrm flipH="1">
            <a:off x="1614488" y="2149475"/>
            <a:ext cx="487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7" name="Line 171"/>
          <p:cNvSpPr>
            <a:spLocks noChangeShapeType="1"/>
          </p:cNvSpPr>
          <p:nvPr/>
        </p:nvSpPr>
        <p:spPr bwMode="auto">
          <a:xfrm flipV="1">
            <a:off x="6681788" y="3363913"/>
            <a:ext cx="103188" cy="31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8" name="Line 172"/>
          <p:cNvSpPr>
            <a:spLocks noChangeShapeType="1"/>
          </p:cNvSpPr>
          <p:nvPr/>
        </p:nvSpPr>
        <p:spPr bwMode="auto">
          <a:xfrm rot="16200000" flipH="1" flipV="1">
            <a:off x="6042025" y="2636837"/>
            <a:ext cx="1470025" cy="1588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9" name="Line 173"/>
          <p:cNvSpPr>
            <a:spLocks noChangeShapeType="1"/>
          </p:cNvSpPr>
          <p:nvPr/>
        </p:nvSpPr>
        <p:spPr bwMode="auto">
          <a:xfrm>
            <a:off x="1524000" y="1901825"/>
            <a:ext cx="5257800" cy="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20" name="Line 174"/>
          <p:cNvSpPr>
            <a:spLocks noChangeShapeType="1"/>
          </p:cNvSpPr>
          <p:nvPr/>
        </p:nvSpPr>
        <p:spPr bwMode="auto">
          <a:xfrm rot="16200000" flipH="1" flipV="1">
            <a:off x="1444625" y="1985962"/>
            <a:ext cx="169863" cy="1588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4114800" y="2692400"/>
            <a:ext cx="360363" cy="2174875"/>
            <a:chOff x="4114800" y="2692400"/>
            <a:chExt cx="360363" cy="2174875"/>
          </a:xfrm>
        </p:grpSpPr>
        <p:sp>
          <p:nvSpPr>
            <p:cNvPr id="28821" name="Rectangle 175"/>
            <p:cNvSpPr>
              <a:spLocks noChangeArrowheads="1"/>
            </p:cNvSpPr>
            <p:nvPr/>
          </p:nvSpPr>
          <p:spPr bwMode="auto">
            <a:xfrm>
              <a:off x="4176713" y="3505200"/>
              <a:ext cx="2587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R4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2" name="Rectangle 176"/>
            <p:cNvSpPr>
              <a:spLocks noChangeArrowheads="1"/>
            </p:cNvSpPr>
            <p:nvPr/>
          </p:nvSpPr>
          <p:spPr bwMode="auto">
            <a:xfrm>
              <a:off x="4176713" y="3810000"/>
              <a:ext cx="2587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R5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4" name="Rectangle 178"/>
            <p:cNvSpPr>
              <a:spLocks noChangeArrowheads="1"/>
            </p:cNvSpPr>
            <p:nvPr/>
          </p:nvSpPr>
          <p:spPr bwMode="auto">
            <a:xfrm>
              <a:off x="4203700" y="4622800"/>
              <a:ext cx="225425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27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5" name="Rectangle 179"/>
            <p:cNvSpPr>
              <a:spLocks noChangeArrowheads="1"/>
            </p:cNvSpPr>
            <p:nvPr/>
          </p:nvSpPr>
          <p:spPr bwMode="auto">
            <a:xfrm>
              <a:off x="4268788" y="2692400"/>
              <a:ext cx="112713" cy="2444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28828" name="Rectangle 182"/>
            <p:cNvSpPr>
              <a:spLocks noChangeArrowheads="1"/>
            </p:cNvSpPr>
            <p:nvPr/>
          </p:nvSpPr>
          <p:spPr bwMode="auto">
            <a:xfrm>
              <a:off x="4114800" y="2971800"/>
              <a:ext cx="3603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 err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 dirty="0">
                <a:latin typeface="Courier New" pitchFamily="49" charset="0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1066800" y="2717800"/>
            <a:ext cx="1731963" cy="1211421"/>
            <a:chOff x="1066800" y="2717800"/>
            <a:chExt cx="1731963" cy="1211421"/>
          </a:xfrm>
        </p:grpSpPr>
        <p:sp>
          <p:nvSpPr>
            <p:cNvPr id="28826" name="Rectangle 180"/>
            <p:cNvSpPr>
              <a:spLocks noChangeArrowheads="1"/>
            </p:cNvSpPr>
            <p:nvPr/>
          </p:nvSpPr>
          <p:spPr bwMode="auto">
            <a:xfrm>
              <a:off x="2501900" y="2717800"/>
              <a:ext cx="225425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28827" name="Rectangle 181"/>
            <p:cNvSpPr>
              <a:spLocks noChangeArrowheads="1"/>
            </p:cNvSpPr>
            <p:nvPr/>
          </p:nvSpPr>
          <p:spPr bwMode="auto">
            <a:xfrm>
              <a:off x="1066800" y="3683000"/>
              <a:ext cx="2276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latin typeface="Arial" charset="0"/>
                </a:rPr>
                <a:t>12</a:t>
              </a:r>
              <a:endParaRPr lang="en-US" sz="16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29" name="Rectangle 183"/>
            <p:cNvSpPr>
              <a:spLocks noChangeArrowheads="1"/>
            </p:cNvSpPr>
            <p:nvPr/>
          </p:nvSpPr>
          <p:spPr bwMode="auto">
            <a:xfrm>
              <a:off x="2438400" y="2971800"/>
              <a:ext cx="3603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 dirty="0">
                <a:latin typeface="Courier New" pitchFamily="49" charset="0"/>
              </a:endParaRP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4330700" y="3505200"/>
            <a:ext cx="3117850" cy="2738438"/>
            <a:chOff x="4330700" y="3505200"/>
            <a:chExt cx="3117850" cy="2738438"/>
          </a:xfrm>
        </p:grpSpPr>
        <p:sp>
          <p:nvSpPr>
            <p:cNvPr id="28677" name="Text Box 5"/>
            <p:cNvSpPr txBox="1">
              <a:spLocks noChangeArrowheads="1"/>
            </p:cNvSpPr>
            <p:nvPr/>
          </p:nvSpPr>
          <p:spPr bwMode="auto">
            <a:xfrm>
              <a:off x="4330700" y="5876925"/>
              <a:ext cx="3117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charset="0"/>
                </a:rPr>
                <a:t>Calculate branch condition</a:t>
              </a:r>
              <a:endParaRPr lang="en-US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23" name="Rectangle 177"/>
            <p:cNvSpPr>
              <a:spLocks noChangeArrowheads="1"/>
            </p:cNvSpPr>
            <p:nvPr/>
          </p:nvSpPr>
          <p:spPr bwMode="auto">
            <a:xfrm>
              <a:off x="5240338" y="3505200"/>
              <a:ext cx="169863" cy="6096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0" b="1" dirty="0">
                  <a:solidFill>
                    <a:srgbClr val="0000FF"/>
                  </a:solidFill>
                  <a:latin typeface="Arial" charset="0"/>
                </a:rPr>
                <a:t>-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0" name="Line 184"/>
            <p:cNvSpPr>
              <a:spLocks noChangeShapeType="1"/>
            </p:cNvSpPr>
            <p:nvPr/>
          </p:nvSpPr>
          <p:spPr bwMode="auto">
            <a:xfrm flipH="1" flipV="1">
              <a:off x="5410200" y="4038600"/>
              <a:ext cx="457200" cy="190500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3733800" y="2133600"/>
            <a:ext cx="2724150" cy="762000"/>
            <a:chOff x="3733800" y="2133600"/>
            <a:chExt cx="2724150" cy="762000"/>
          </a:xfrm>
        </p:grpSpPr>
        <p:sp>
          <p:nvSpPr>
            <p:cNvPr id="28831" name="Text Box 185"/>
            <p:cNvSpPr txBox="1">
              <a:spLocks noChangeArrowheads="1"/>
            </p:cNvSpPr>
            <p:nvPr/>
          </p:nvSpPr>
          <p:spPr bwMode="auto">
            <a:xfrm>
              <a:off x="3733800" y="2133600"/>
              <a:ext cx="2724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charset="0"/>
                </a:rPr>
                <a:t>Calculate branch target</a:t>
              </a:r>
              <a:endParaRPr lang="en-US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32" name="Line 186"/>
            <p:cNvSpPr>
              <a:spLocks noChangeShapeType="1"/>
            </p:cNvSpPr>
            <p:nvPr/>
          </p:nvSpPr>
          <p:spPr bwMode="auto">
            <a:xfrm>
              <a:off x="5029200" y="2514600"/>
              <a:ext cx="152400" cy="38100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</p:spTree>
    <p:extLst>
      <p:ext uri="{BB962C8B-B14F-4D97-AF65-F5344CB8AC3E}">
        <p14:creationId xmlns:p14="http://schemas.microsoft.com/office/powerpoint/2010/main" val="1197044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Neo Sans Intel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2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)</a:t>
            </a:r>
            <a:endParaRPr lang="en-US" sz="3600" dirty="0">
              <a:solidFill>
                <a:srgbClr val="0070C0"/>
              </a:solidFill>
              <a:latin typeface="Neo Sans Intel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grpSp>
        <p:nvGrpSpPr>
          <p:cNvPr id="191" name="Group 184"/>
          <p:cNvGrpSpPr>
            <a:grpSpLocks/>
          </p:cNvGrpSpPr>
          <p:nvPr/>
        </p:nvGrpSpPr>
        <p:grpSpPr bwMode="auto">
          <a:xfrm>
            <a:off x="952500" y="1901825"/>
            <a:ext cx="7685088" cy="3889375"/>
            <a:chOff x="600" y="1198"/>
            <a:chExt cx="4841" cy="2450"/>
          </a:xfrm>
        </p:grpSpPr>
        <p:sp>
          <p:nvSpPr>
            <p:cNvPr id="192" name="Rectangle 129"/>
            <p:cNvSpPr>
              <a:spLocks noChangeArrowheads="1"/>
            </p:cNvSpPr>
            <p:nvPr/>
          </p:nvSpPr>
          <p:spPr bwMode="auto">
            <a:xfrm>
              <a:off x="960" y="2200"/>
              <a:ext cx="567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Line 6"/>
            <p:cNvSpPr>
              <a:spLocks noChangeShapeType="1"/>
            </p:cNvSpPr>
            <p:nvPr/>
          </p:nvSpPr>
          <p:spPr bwMode="auto">
            <a:xfrm>
              <a:off x="828" y="227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Line 7"/>
            <p:cNvSpPr>
              <a:spLocks noChangeShapeType="1"/>
            </p:cNvSpPr>
            <p:nvPr/>
          </p:nvSpPr>
          <p:spPr bwMode="auto">
            <a:xfrm flipH="1" flipV="1">
              <a:off x="2229" y="295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Rectangle 8"/>
            <p:cNvSpPr>
              <a:spLocks noChangeArrowheads="1"/>
            </p:cNvSpPr>
            <p:nvPr/>
          </p:nvSpPr>
          <p:spPr bwMode="auto">
            <a:xfrm>
              <a:off x="2149" y="3035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96" name="Line 9"/>
            <p:cNvSpPr>
              <a:spLocks noChangeShapeType="1"/>
            </p:cNvSpPr>
            <p:nvPr/>
          </p:nvSpPr>
          <p:spPr bwMode="auto">
            <a:xfrm flipH="1" flipV="1">
              <a:off x="2578" y="295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0"/>
            <p:cNvSpPr>
              <a:spLocks/>
            </p:cNvSpPr>
            <p:nvPr/>
          </p:nvSpPr>
          <p:spPr bwMode="auto">
            <a:xfrm>
              <a:off x="2050" y="211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Rectangle 11"/>
            <p:cNvSpPr>
              <a:spLocks noChangeArrowheads="1"/>
            </p:cNvSpPr>
            <p:nvPr/>
          </p:nvSpPr>
          <p:spPr bwMode="auto">
            <a:xfrm>
              <a:off x="2119" y="2152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99" name="Line 12"/>
            <p:cNvSpPr>
              <a:spLocks noChangeShapeType="1"/>
            </p:cNvSpPr>
            <p:nvPr/>
          </p:nvSpPr>
          <p:spPr bwMode="auto">
            <a:xfrm>
              <a:off x="1897" y="298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Line 13"/>
            <p:cNvSpPr>
              <a:spLocks noChangeShapeType="1"/>
            </p:cNvSpPr>
            <p:nvPr/>
          </p:nvSpPr>
          <p:spPr bwMode="auto">
            <a:xfrm flipV="1">
              <a:off x="2542" y="298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4"/>
            <p:cNvSpPr>
              <a:spLocks/>
            </p:cNvSpPr>
            <p:nvPr/>
          </p:nvSpPr>
          <p:spPr bwMode="auto">
            <a:xfrm>
              <a:off x="1869" y="243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15"/>
            <p:cNvSpPr>
              <a:spLocks/>
            </p:cNvSpPr>
            <p:nvPr/>
          </p:nvSpPr>
          <p:spPr bwMode="auto">
            <a:xfrm>
              <a:off x="1869" y="234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16"/>
            <p:cNvSpPr>
              <a:spLocks/>
            </p:cNvSpPr>
            <p:nvPr/>
          </p:nvSpPr>
          <p:spPr bwMode="auto">
            <a:xfrm>
              <a:off x="1869" y="319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17"/>
            <p:cNvSpPr>
              <a:spLocks noChangeShapeType="1"/>
            </p:cNvSpPr>
            <p:nvPr/>
          </p:nvSpPr>
          <p:spPr bwMode="auto">
            <a:xfrm>
              <a:off x="1689" y="244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Line 18"/>
            <p:cNvSpPr>
              <a:spLocks noChangeShapeType="1"/>
            </p:cNvSpPr>
            <p:nvPr/>
          </p:nvSpPr>
          <p:spPr bwMode="auto">
            <a:xfrm flipV="1">
              <a:off x="1897" y="320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Line 19"/>
            <p:cNvSpPr>
              <a:spLocks noChangeShapeType="1"/>
            </p:cNvSpPr>
            <p:nvPr/>
          </p:nvSpPr>
          <p:spPr bwMode="auto">
            <a:xfrm flipH="1">
              <a:off x="1687" y="178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20"/>
            <p:cNvSpPr>
              <a:spLocks/>
            </p:cNvSpPr>
            <p:nvPr/>
          </p:nvSpPr>
          <p:spPr bwMode="auto">
            <a:xfrm>
              <a:off x="4944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1"/>
            <p:cNvSpPr>
              <a:spLocks/>
            </p:cNvSpPr>
            <p:nvPr/>
          </p:nvSpPr>
          <p:spPr bwMode="auto">
            <a:xfrm>
              <a:off x="2676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22"/>
            <p:cNvSpPr>
              <a:spLocks noChangeShapeType="1"/>
            </p:cNvSpPr>
            <p:nvPr/>
          </p:nvSpPr>
          <p:spPr bwMode="auto">
            <a:xfrm flipV="1">
              <a:off x="3066" y="345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Line 23"/>
            <p:cNvSpPr>
              <a:spLocks noChangeShapeType="1"/>
            </p:cNvSpPr>
            <p:nvPr/>
          </p:nvSpPr>
          <p:spPr bwMode="auto">
            <a:xfrm>
              <a:off x="3095" y="238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Line 24"/>
            <p:cNvSpPr>
              <a:spLocks noChangeShapeType="1"/>
            </p:cNvSpPr>
            <p:nvPr/>
          </p:nvSpPr>
          <p:spPr bwMode="auto">
            <a:xfrm flipV="1">
              <a:off x="3246" y="316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Line 25"/>
            <p:cNvSpPr>
              <a:spLocks noChangeShapeType="1"/>
            </p:cNvSpPr>
            <p:nvPr/>
          </p:nvSpPr>
          <p:spPr bwMode="auto">
            <a:xfrm flipV="1">
              <a:off x="3604" y="239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6"/>
            <p:cNvSpPr>
              <a:spLocks/>
            </p:cNvSpPr>
            <p:nvPr/>
          </p:nvSpPr>
          <p:spPr bwMode="auto">
            <a:xfrm>
              <a:off x="3117" y="281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7"/>
            <p:cNvSpPr>
              <a:spLocks noChangeShapeType="1"/>
            </p:cNvSpPr>
            <p:nvPr/>
          </p:nvSpPr>
          <p:spPr bwMode="auto">
            <a:xfrm>
              <a:off x="2770" y="298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28"/>
            <p:cNvSpPr>
              <a:spLocks noChangeArrowheads="1"/>
            </p:cNvSpPr>
            <p:nvPr/>
          </p:nvSpPr>
          <p:spPr bwMode="auto">
            <a:xfrm>
              <a:off x="2892" y="2302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16" name="Line 29"/>
            <p:cNvSpPr>
              <a:spLocks noChangeShapeType="1"/>
            </p:cNvSpPr>
            <p:nvPr/>
          </p:nvSpPr>
          <p:spPr bwMode="auto">
            <a:xfrm flipH="1" flipV="1">
              <a:off x="2770" y="177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30"/>
            <p:cNvSpPr>
              <a:spLocks/>
            </p:cNvSpPr>
            <p:nvPr/>
          </p:nvSpPr>
          <p:spPr bwMode="auto">
            <a:xfrm>
              <a:off x="2921" y="247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31"/>
            <p:cNvSpPr>
              <a:spLocks noChangeShapeType="1"/>
            </p:cNvSpPr>
            <p:nvPr/>
          </p:nvSpPr>
          <p:spPr bwMode="auto">
            <a:xfrm>
              <a:off x="2984" y="217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32"/>
            <p:cNvSpPr>
              <a:spLocks/>
            </p:cNvSpPr>
            <p:nvPr/>
          </p:nvSpPr>
          <p:spPr bwMode="auto">
            <a:xfrm>
              <a:off x="2975" y="267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33"/>
            <p:cNvSpPr>
              <a:spLocks/>
            </p:cNvSpPr>
            <p:nvPr/>
          </p:nvSpPr>
          <p:spPr bwMode="auto">
            <a:xfrm>
              <a:off x="2975" y="297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34"/>
            <p:cNvSpPr>
              <a:spLocks noChangeShapeType="1"/>
            </p:cNvSpPr>
            <p:nvPr/>
          </p:nvSpPr>
          <p:spPr bwMode="auto">
            <a:xfrm flipH="1" flipV="1">
              <a:off x="3024" y="295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Rectangle 35"/>
            <p:cNvSpPr>
              <a:spLocks noChangeArrowheads="1"/>
            </p:cNvSpPr>
            <p:nvPr/>
          </p:nvSpPr>
          <p:spPr bwMode="auto">
            <a:xfrm>
              <a:off x="2977" y="2878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3" name="Line 36"/>
            <p:cNvSpPr>
              <a:spLocks noChangeShapeType="1"/>
            </p:cNvSpPr>
            <p:nvPr/>
          </p:nvSpPr>
          <p:spPr bwMode="auto">
            <a:xfrm flipH="1" flipV="1">
              <a:off x="2772" y="228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37"/>
            <p:cNvSpPr>
              <a:spLocks/>
            </p:cNvSpPr>
            <p:nvPr/>
          </p:nvSpPr>
          <p:spPr bwMode="auto">
            <a:xfrm>
              <a:off x="2932" y="248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38"/>
            <p:cNvSpPr>
              <a:spLocks/>
            </p:cNvSpPr>
            <p:nvPr/>
          </p:nvSpPr>
          <p:spPr bwMode="auto">
            <a:xfrm>
              <a:off x="3822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39"/>
            <p:cNvSpPr>
              <a:spLocks/>
            </p:cNvSpPr>
            <p:nvPr/>
          </p:nvSpPr>
          <p:spPr bwMode="auto">
            <a:xfrm>
              <a:off x="3139" y="171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40"/>
            <p:cNvSpPr>
              <a:spLocks/>
            </p:cNvSpPr>
            <p:nvPr/>
          </p:nvSpPr>
          <p:spPr bwMode="auto">
            <a:xfrm>
              <a:off x="3209" y="222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41"/>
            <p:cNvSpPr>
              <a:spLocks/>
            </p:cNvSpPr>
            <p:nvPr/>
          </p:nvSpPr>
          <p:spPr bwMode="auto">
            <a:xfrm>
              <a:off x="2915" y="193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Rectangle 42"/>
            <p:cNvSpPr>
              <a:spLocks noChangeArrowheads="1"/>
            </p:cNvSpPr>
            <p:nvPr/>
          </p:nvSpPr>
          <p:spPr bwMode="auto">
            <a:xfrm>
              <a:off x="3222" y="2497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0" name="Rectangle 43"/>
            <p:cNvSpPr>
              <a:spLocks noChangeArrowheads="1"/>
            </p:cNvSpPr>
            <p:nvPr/>
          </p:nvSpPr>
          <p:spPr bwMode="auto">
            <a:xfrm>
              <a:off x="3414" y="2457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1" name="Rectangle 44"/>
            <p:cNvSpPr>
              <a:spLocks noChangeArrowheads="1"/>
            </p:cNvSpPr>
            <p:nvPr/>
          </p:nvSpPr>
          <p:spPr bwMode="auto">
            <a:xfrm>
              <a:off x="3448" y="2364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2" name="Rectangle 45"/>
            <p:cNvSpPr>
              <a:spLocks noChangeArrowheads="1"/>
            </p:cNvSpPr>
            <p:nvPr/>
          </p:nvSpPr>
          <p:spPr bwMode="auto">
            <a:xfrm>
              <a:off x="3319" y="1827"/>
              <a:ext cx="1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3" name="Rectangle 46"/>
            <p:cNvSpPr>
              <a:spLocks noChangeArrowheads="1"/>
            </p:cNvSpPr>
            <p:nvPr/>
          </p:nvSpPr>
          <p:spPr bwMode="auto">
            <a:xfrm>
              <a:off x="3150" y="1959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4" name="Rectangle 47"/>
            <p:cNvSpPr>
              <a:spLocks noChangeArrowheads="1"/>
            </p:cNvSpPr>
            <p:nvPr/>
          </p:nvSpPr>
          <p:spPr bwMode="auto">
            <a:xfrm>
              <a:off x="2934" y="199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5" name="Line 48"/>
            <p:cNvSpPr>
              <a:spLocks noChangeShapeType="1"/>
            </p:cNvSpPr>
            <p:nvPr/>
          </p:nvSpPr>
          <p:spPr bwMode="auto">
            <a:xfrm flipH="1" flipV="1">
              <a:off x="3147" y="258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Line 49"/>
            <p:cNvSpPr>
              <a:spLocks noChangeShapeType="1"/>
            </p:cNvSpPr>
            <p:nvPr/>
          </p:nvSpPr>
          <p:spPr bwMode="auto">
            <a:xfrm flipH="1" flipV="1">
              <a:off x="2766" y="248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Line 50"/>
            <p:cNvSpPr>
              <a:spLocks noChangeShapeType="1"/>
            </p:cNvSpPr>
            <p:nvPr/>
          </p:nvSpPr>
          <p:spPr bwMode="auto">
            <a:xfrm flipH="1" flipV="1">
              <a:off x="2986" y="268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Line 51"/>
            <p:cNvSpPr>
              <a:spLocks noChangeShapeType="1"/>
            </p:cNvSpPr>
            <p:nvPr/>
          </p:nvSpPr>
          <p:spPr bwMode="auto">
            <a:xfrm flipH="1">
              <a:off x="3508" y="192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Line 52"/>
            <p:cNvSpPr>
              <a:spLocks noChangeShapeType="1"/>
            </p:cNvSpPr>
            <p:nvPr/>
          </p:nvSpPr>
          <p:spPr bwMode="auto">
            <a:xfrm flipH="1" flipV="1">
              <a:off x="3595" y="250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Line 53"/>
            <p:cNvSpPr>
              <a:spLocks noChangeShapeType="1"/>
            </p:cNvSpPr>
            <p:nvPr/>
          </p:nvSpPr>
          <p:spPr bwMode="auto">
            <a:xfrm flipH="1">
              <a:off x="2763" y="321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Line 54"/>
            <p:cNvSpPr>
              <a:spLocks noChangeShapeType="1"/>
            </p:cNvSpPr>
            <p:nvPr/>
          </p:nvSpPr>
          <p:spPr bwMode="auto">
            <a:xfrm flipH="1" flipV="1">
              <a:off x="2766" y="340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Rectangle 55"/>
            <p:cNvSpPr>
              <a:spLocks noChangeArrowheads="1"/>
            </p:cNvSpPr>
            <p:nvPr/>
          </p:nvSpPr>
          <p:spPr bwMode="auto">
            <a:xfrm>
              <a:off x="3127" y="2887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3" name="Rectangle 56"/>
            <p:cNvSpPr>
              <a:spLocks noChangeArrowheads="1"/>
            </p:cNvSpPr>
            <p:nvPr/>
          </p:nvSpPr>
          <p:spPr bwMode="auto">
            <a:xfrm>
              <a:off x="3163" y="319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4" name="Rectangle 57"/>
            <p:cNvSpPr>
              <a:spLocks noChangeArrowheads="1"/>
            </p:cNvSpPr>
            <p:nvPr/>
          </p:nvSpPr>
          <p:spPr bwMode="auto">
            <a:xfrm>
              <a:off x="3081" y="3460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5" name="Line 58"/>
            <p:cNvSpPr>
              <a:spLocks noChangeShapeType="1"/>
            </p:cNvSpPr>
            <p:nvPr/>
          </p:nvSpPr>
          <p:spPr bwMode="auto">
            <a:xfrm flipH="1">
              <a:off x="3115" y="331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59"/>
            <p:cNvSpPr>
              <a:spLocks noChangeShapeType="1"/>
            </p:cNvSpPr>
            <p:nvPr/>
          </p:nvSpPr>
          <p:spPr bwMode="auto">
            <a:xfrm flipH="1" flipV="1">
              <a:off x="3066" y="204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60"/>
            <p:cNvSpPr>
              <a:spLocks noChangeArrowheads="1"/>
            </p:cNvSpPr>
            <p:nvPr/>
          </p:nvSpPr>
          <p:spPr bwMode="auto">
            <a:xfrm>
              <a:off x="2147" y="1966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8" name="Rectangle 61"/>
            <p:cNvSpPr>
              <a:spLocks noChangeArrowheads="1"/>
            </p:cNvSpPr>
            <p:nvPr/>
          </p:nvSpPr>
          <p:spPr bwMode="auto">
            <a:xfrm>
              <a:off x="2064" y="213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9" name="Rectangle 62"/>
            <p:cNvSpPr>
              <a:spLocks noChangeArrowheads="1"/>
            </p:cNvSpPr>
            <p:nvPr/>
          </p:nvSpPr>
          <p:spPr bwMode="auto">
            <a:xfrm>
              <a:off x="2063" y="228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0" name="Rectangle 63"/>
            <p:cNvSpPr>
              <a:spLocks noChangeArrowheads="1"/>
            </p:cNvSpPr>
            <p:nvPr/>
          </p:nvSpPr>
          <p:spPr bwMode="auto">
            <a:xfrm>
              <a:off x="2070" y="2443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1" name="Rectangle 64"/>
            <p:cNvSpPr>
              <a:spLocks noChangeArrowheads="1"/>
            </p:cNvSpPr>
            <p:nvPr/>
          </p:nvSpPr>
          <p:spPr bwMode="auto">
            <a:xfrm>
              <a:off x="2073" y="2596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2" name="Rectangle 65"/>
            <p:cNvSpPr>
              <a:spLocks noChangeArrowheads="1"/>
            </p:cNvSpPr>
            <p:nvPr/>
          </p:nvSpPr>
          <p:spPr bwMode="auto">
            <a:xfrm>
              <a:off x="2379" y="2230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3" name="Rectangle 66"/>
            <p:cNvSpPr>
              <a:spLocks noChangeArrowheads="1"/>
            </p:cNvSpPr>
            <p:nvPr/>
          </p:nvSpPr>
          <p:spPr bwMode="auto">
            <a:xfrm>
              <a:off x="2370" y="2404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4" name="Rectangle 67"/>
            <p:cNvSpPr>
              <a:spLocks noChangeArrowheads="1"/>
            </p:cNvSpPr>
            <p:nvPr/>
          </p:nvSpPr>
          <p:spPr bwMode="auto">
            <a:xfrm rot="-5400000">
              <a:off x="2002" y="2357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5" name="Rectangle 68"/>
            <p:cNvSpPr>
              <a:spLocks noChangeArrowheads="1"/>
            </p:cNvSpPr>
            <p:nvPr/>
          </p:nvSpPr>
          <p:spPr bwMode="auto">
            <a:xfrm>
              <a:off x="1983" y="2897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6" name="Rectangle 69"/>
            <p:cNvSpPr>
              <a:spLocks noChangeArrowheads="1"/>
            </p:cNvSpPr>
            <p:nvPr/>
          </p:nvSpPr>
          <p:spPr bwMode="auto">
            <a:xfrm>
              <a:off x="1980" y="3118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7" name="Rectangle 70"/>
            <p:cNvSpPr>
              <a:spLocks noChangeArrowheads="1"/>
            </p:cNvSpPr>
            <p:nvPr/>
          </p:nvSpPr>
          <p:spPr bwMode="auto">
            <a:xfrm>
              <a:off x="1983" y="331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8" name="Freeform 71"/>
            <p:cNvSpPr>
              <a:spLocks/>
            </p:cNvSpPr>
            <p:nvPr/>
          </p:nvSpPr>
          <p:spPr bwMode="auto">
            <a:xfrm>
              <a:off x="1869" y="297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72"/>
            <p:cNvSpPr>
              <a:spLocks/>
            </p:cNvSpPr>
            <p:nvPr/>
          </p:nvSpPr>
          <p:spPr bwMode="auto">
            <a:xfrm>
              <a:off x="2331" y="279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73"/>
            <p:cNvSpPr>
              <a:spLocks noChangeArrowheads="1"/>
            </p:cNvSpPr>
            <p:nvPr/>
          </p:nvSpPr>
          <p:spPr bwMode="auto">
            <a:xfrm>
              <a:off x="2336" y="2884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1" name="Rectangle 74"/>
            <p:cNvSpPr>
              <a:spLocks noChangeArrowheads="1"/>
            </p:cNvSpPr>
            <p:nvPr/>
          </p:nvSpPr>
          <p:spPr bwMode="auto">
            <a:xfrm>
              <a:off x="2208" y="2883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2" name="Rectangle 75"/>
            <p:cNvSpPr>
              <a:spLocks noChangeArrowheads="1"/>
            </p:cNvSpPr>
            <p:nvPr/>
          </p:nvSpPr>
          <p:spPr bwMode="auto">
            <a:xfrm>
              <a:off x="2559" y="2887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3" name="Line 76"/>
            <p:cNvSpPr>
              <a:spLocks noChangeShapeType="1"/>
            </p:cNvSpPr>
            <p:nvPr/>
          </p:nvSpPr>
          <p:spPr bwMode="auto">
            <a:xfrm flipH="1">
              <a:off x="1877" y="235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Line 77"/>
            <p:cNvSpPr>
              <a:spLocks noChangeShapeType="1"/>
            </p:cNvSpPr>
            <p:nvPr/>
          </p:nvSpPr>
          <p:spPr bwMode="auto">
            <a:xfrm flipH="1">
              <a:off x="1875" y="219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Line 78"/>
            <p:cNvSpPr>
              <a:spLocks noChangeShapeType="1"/>
            </p:cNvSpPr>
            <p:nvPr/>
          </p:nvSpPr>
          <p:spPr bwMode="auto">
            <a:xfrm flipH="1">
              <a:off x="2565" y="228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Line 79"/>
            <p:cNvSpPr>
              <a:spLocks noChangeShapeType="1"/>
            </p:cNvSpPr>
            <p:nvPr/>
          </p:nvSpPr>
          <p:spPr bwMode="auto">
            <a:xfrm flipH="1">
              <a:off x="2565" y="248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80"/>
            <p:cNvSpPr>
              <a:spLocks noChangeShapeType="1"/>
            </p:cNvSpPr>
            <p:nvPr/>
          </p:nvSpPr>
          <p:spPr bwMode="auto">
            <a:xfrm flipH="1">
              <a:off x="2303" y="205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81"/>
            <p:cNvSpPr>
              <a:spLocks noChangeArrowheads="1"/>
            </p:cNvSpPr>
            <p:nvPr/>
          </p:nvSpPr>
          <p:spPr bwMode="auto">
            <a:xfrm>
              <a:off x="2599" y="155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9" name="Rectangle 82"/>
            <p:cNvSpPr>
              <a:spLocks noChangeArrowheads="1"/>
            </p:cNvSpPr>
            <p:nvPr/>
          </p:nvSpPr>
          <p:spPr bwMode="auto">
            <a:xfrm>
              <a:off x="3689" y="1547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0" name="Rectangle 83"/>
            <p:cNvSpPr>
              <a:spLocks noChangeArrowheads="1"/>
            </p:cNvSpPr>
            <p:nvPr/>
          </p:nvSpPr>
          <p:spPr bwMode="auto">
            <a:xfrm>
              <a:off x="4776" y="1541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271" name="Rectangle 84"/>
            <p:cNvSpPr>
              <a:spLocks noChangeArrowheads="1"/>
            </p:cNvSpPr>
            <p:nvPr/>
          </p:nvSpPr>
          <p:spPr bwMode="auto">
            <a:xfrm rot="16200000" flipH="1">
              <a:off x="1588" y="2180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2" name="Freeform 85"/>
            <p:cNvSpPr>
              <a:spLocks/>
            </p:cNvSpPr>
            <p:nvPr/>
          </p:nvSpPr>
          <p:spPr bwMode="auto">
            <a:xfrm>
              <a:off x="4029" y="249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Line 86"/>
            <p:cNvSpPr>
              <a:spLocks noChangeShapeType="1"/>
            </p:cNvSpPr>
            <p:nvPr/>
          </p:nvSpPr>
          <p:spPr bwMode="auto">
            <a:xfrm flipH="1">
              <a:off x="3919" y="276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87"/>
            <p:cNvSpPr>
              <a:spLocks/>
            </p:cNvSpPr>
            <p:nvPr/>
          </p:nvSpPr>
          <p:spPr bwMode="auto">
            <a:xfrm>
              <a:off x="4041" y="250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Line 88"/>
            <p:cNvSpPr>
              <a:spLocks noChangeShapeType="1"/>
            </p:cNvSpPr>
            <p:nvPr/>
          </p:nvSpPr>
          <p:spPr bwMode="auto">
            <a:xfrm>
              <a:off x="3917" y="331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Line 89"/>
            <p:cNvSpPr>
              <a:spLocks noChangeShapeType="1"/>
            </p:cNvSpPr>
            <p:nvPr/>
          </p:nvSpPr>
          <p:spPr bwMode="auto">
            <a:xfrm flipH="1">
              <a:off x="3919" y="250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Line 90"/>
            <p:cNvSpPr>
              <a:spLocks noChangeShapeType="1"/>
            </p:cNvSpPr>
            <p:nvPr/>
          </p:nvSpPr>
          <p:spPr bwMode="auto">
            <a:xfrm flipH="1">
              <a:off x="4791" y="250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Line 91"/>
            <p:cNvSpPr>
              <a:spLocks noChangeShapeType="1"/>
            </p:cNvSpPr>
            <p:nvPr/>
          </p:nvSpPr>
          <p:spPr bwMode="auto">
            <a:xfrm flipH="1" flipV="1">
              <a:off x="4482" y="224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9" name="Group 183"/>
            <p:cNvGrpSpPr>
              <a:grpSpLocks/>
            </p:cNvGrpSpPr>
            <p:nvPr/>
          </p:nvGrpSpPr>
          <p:grpSpPr bwMode="auto">
            <a:xfrm>
              <a:off x="4176" y="2158"/>
              <a:ext cx="609" cy="899"/>
              <a:chOff x="4176" y="2158"/>
              <a:chExt cx="609" cy="899"/>
            </a:xfrm>
          </p:grpSpPr>
          <p:sp>
            <p:nvSpPr>
              <p:cNvPr id="361" name="Line 93"/>
              <p:cNvSpPr>
                <a:spLocks noChangeShapeType="1"/>
              </p:cNvSpPr>
              <p:nvPr/>
            </p:nvSpPr>
            <p:spPr bwMode="auto">
              <a:xfrm flipH="1">
                <a:off x="4488" y="286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2" name="Rectangle 94"/>
              <p:cNvSpPr>
                <a:spLocks noChangeArrowheads="1"/>
              </p:cNvSpPr>
              <p:nvPr/>
            </p:nvSpPr>
            <p:spPr bwMode="auto">
              <a:xfrm>
                <a:off x="4313" y="2971"/>
                <a:ext cx="340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363" name="Rectangle 95"/>
              <p:cNvSpPr>
                <a:spLocks noChangeArrowheads="1"/>
              </p:cNvSpPr>
              <p:nvPr/>
            </p:nvSpPr>
            <p:spPr bwMode="auto">
              <a:xfrm>
                <a:off x="4303" y="2158"/>
                <a:ext cx="344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MemWrite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364" name="Rectangle 96"/>
              <p:cNvSpPr>
                <a:spLocks noChangeArrowheads="1"/>
              </p:cNvSpPr>
              <p:nvPr/>
            </p:nvSpPr>
            <p:spPr bwMode="auto">
              <a:xfrm>
                <a:off x="4176" y="231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" name="Rectangle 97"/>
              <p:cNvSpPr>
                <a:spLocks noChangeArrowheads="1"/>
              </p:cNvSpPr>
              <p:nvPr/>
            </p:nvSpPr>
            <p:spPr bwMode="auto">
              <a:xfrm>
                <a:off x="4190" y="2476"/>
                <a:ext cx="264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6" name="Rectangle 98"/>
              <p:cNvSpPr>
                <a:spLocks noChangeArrowheads="1"/>
              </p:cNvSpPr>
              <p:nvPr/>
            </p:nvSpPr>
            <p:spPr bwMode="auto">
              <a:xfrm>
                <a:off x="4192" y="2697"/>
                <a:ext cx="16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7" name="Rectangle 99"/>
              <p:cNvSpPr>
                <a:spLocks noChangeArrowheads="1"/>
              </p:cNvSpPr>
              <p:nvPr/>
            </p:nvSpPr>
            <p:spPr bwMode="auto">
              <a:xfrm>
                <a:off x="4593" y="2409"/>
                <a:ext cx="17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8" name="Rectangle 100"/>
              <p:cNvSpPr>
                <a:spLocks noChangeArrowheads="1"/>
              </p:cNvSpPr>
              <p:nvPr/>
            </p:nvSpPr>
            <p:spPr bwMode="auto">
              <a:xfrm>
                <a:off x="4398" y="2628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280" name="Freeform 101"/>
            <p:cNvSpPr>
              <a:spLocks/>
            </p:cNvSpPr>
            <p:nvPr/>
          </p:nvSpPr>
          <p:spPr bwMode="auto">
            <a:xfrm>
              <a:off x="3995" y="2012"/>
              <a:ext cx="72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102"/>
            <p:cNvSpPr>
              <a:spLocks/>
            </p:cNvSpPr>
            <p:nvPr/>
          </p:nvSpPr>
          <p:spPr bwMode="auto">
            <a:xfrm>
              <a:off x="3926" y="216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103"/>
            <p:cNvSpPr>
              <a:spLocks/>
            </p:cNvSpPr>
            <p:nvPr/>
          </p:nvSpPr>
          <p:spPr bwMode="auto">
            <a:xfrm>
              <a:off x="4066" y="206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Rectangle 104"/>
            <p:cNvSpPr>
              <a:spLocks noChangeArrowheads="1"/>
            </p:cNvSpPr>
            <p:nvPr/>
          </p:nvSpPr>
          <p:spPr bwMode="auto">
            <a:xfrm>
              <a:off x="3974" y="1932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4" name="Rectangle 105"/>
            <p:cNvSpPr>
              <a:spLocks noChangeArrowheads="1"/>
            </p:cNvSpPr>
            <p:nvPr/>
          </p:nvSpPr>
          <p:spPr bwMode="auto">
            <a:xfrm>
              <a:off x="4296" y="1342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285" name="Line 106"/>
            <p:cNvSpPr>
              <a:spLocks noChangeShapeType="1"/>
            </p:cNvSpPr>
            <p:nvPr/>
          </p:nvSpPr>
          <p:spPr bwMode="auto">
            <a:xfrm>
              <a:off x="1783" y="356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Line 107"/>
            <p:cNvSpPr>
              <a:spLocks noChangeShapeType="1"/>
            </p:cNvSpPr>
            <p:nvPr/>
          </p:nvSpPr>
          <p:spPr bwMode="auto">
            <a:xfrm flipV="1">
              <a:off x="1785" y="251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Line 108"/>
            <p:cNvSpPr>
              <a:spLocks noChangeShapeType="1"/>
            </p:cNvSpPr>
            <p:nvPr/>
          </p:nvSpPr>
          <p:spPr bwMode="auto">
            <a:xfrm>
              <a:off x="1781" y="250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Line 109"/>
            <p:cNvSpPr>
              <a:spLocks noChangeShapeType="1"/>
            </p:cNvSpPr>
            <p:nvPr/>
          </p:nvSpPr>
          <p:spPr bwMode="auto">
            <a:xfrm>
              <a:off x="1965" y="265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Line 110"/>
            <p:cNvSpPr>
              <a:spLocks noChangeShapeType="1"/>
            </p:cNvSpPr>
            <p:nvPr/>
          </p:nvSpPr>
          <p:spPr bwMode="auto">
            <a:xfrm flipV="1">
              <a:off x="1968" y="265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Line 111"/>
            <p:cNvSpPr>
              <a:spLocks noChangeShapeType="1"/>
            </p:cNvSpPr>
            <p:nvPr/>
          </p:nvSpPr>
          <p:spPr bwMode="auto">
            <a:xfrm>
              <a:off x="1968" y="364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Line 112"/>
            <p:cNvSpPr>
              <a:spLocks noChangeShapeType="1"/>
            </p:cNvSpPr>
            <p:nvPr/>
          </p:nvSpPr>
          <p:spPr bwMode="auto">
            <a:xfrm flipV="1">
              <a:off x="5203" y="241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113"/>
            <p:cNvSpPr>
              <a:spLocks noChangeShapeType="1"/>
            </p:cNvSpPr>
            <p:nvPr/>
          </p:nvSpPr>
          <p:spPr bwMode="auto">
            <a:xfrm flipH="1">
              <a:off x="5040" y="250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14"/>
            <p:cNvSpPr>
              <a:spLocks/>
            </p:cNvSpPr>
            <p:nvPr/>
          </p:nvSpPr>
          <p:spPr bwMode="auto">
            <a:xfrm>
              <a:off x="5040" y="271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Rectangle 115"/>
            <p:cNvSpPr>
              <a:spLocks noChangeArrowheads="1"/>
            </p:cNvSpPr>
            <p:nvPr/>
          </p:nvSpPr>
          <p:spPr bwMode="auto">
            <a:xfrm>
              <a:off x="5073" y="2321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95" name="Line 116"/>
            <p:cNvSpPr>
              <a:spLocks noChangeShapeType="1"/>
            </p:cNvSpPr>
            <p:nvPr/>
          </p:nvSpPr>
          <p:spPr bwMode="auto">
            <a:xfrm>
              <a:off x="5043" y="331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Line 117"/>
            <p:cNvSpPr>
              <a:spLocks noChangeShapeType="1"/>
            </p:cNvSpPr>
            <p:nvPr/>
          </p:nvSpPr>
          <p:spPr bwMode="auto">
            <a:xfrm rot="5400000">
              <a:off x="5010" y="344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Line 118"/>
            <p:cNvSpPr>
              <a:spLocks noChangeShapeType="1"/>
            </p:cNvSpPr>
            <p:nvPr/>
          </p:nvSpPr>
          <p:spPr bwMode="auto">
            <a:xfrm flipV="1">
              <a:off x="5307" y="260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Line 119"/>
            <p:cNvSpPr>
              <a:spLocks noChangeShapeType="1"/>
            </p:cNvSpPr>
            <p:nvPr/>
          </p:nvSpPr>
          <p:spPr bwMode="auto">
            <a:xfrm flipV="1">
              <a:off x="5265" y="260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20"/>
            <p:cNvSpPr>
              <a:spLocks/>
            </p:cNvSpPr>
            <p:nvPr/>
          </p:nvSpPr>
          <p:spPr bwMode="auto">
            <a:xfrm>
              <a:off x="876" y="164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121"/>
            <p:cNvSpPr>
              <a:spLocks/>
            </p:cNvSpPr>
            <p:nvPr/>
          </p:nvSpPr>
          <p:spPr bwMode="auto">
            <a:xfrm>
              <a:off x="864" y="226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Rectangle 122"/>
            <p:cNvSpPr>
              <a:spLocks noChangeArrowheads="1"/>
            </p:cNvSpPr>
            <p:nvPr/>
          </p:nvSpPr>
          <p:spPr bwMode="auto">
            <a:xfrm>
              <a:off x="935" y="1841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2" name="Freeform 123"/>
            <p:cNvSpPr>
              <a:spLocks/>
            </p:cNvSpPr>
            <p:nvPr/>
          </p:nvSpPr>
          <p:spPr bwMode="auto">
            <a:xfrm>
              <a:off x="1599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Line 124"/>
            <p:cNvSpPr>
              <a:spLocks noChangeShapeType="1"/>
            </p:cNvSpPr>
            <p:nvPr/>
          </p:nvSpPr>
          <p:spPr bwMode="auto">
            <a:xfrm flipH="1" flipV="1">
              <a:off x="1442" y="178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25"/>
            <p:cNvSpPr>
              <a:spLocks/>
            </p:cNvSpPr>
            <p:nvPr/>
          </p:nvSpPr>
          <p:spPr bwMode="auto">
            <a:xfrm>
              <a:off x="1476" y="177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126"/>
            <p:cNvSpPr>
              <a:spLocks/>
            </p:cNvSpPr>
            <p:nvPr/>
          </p:nvSpPr>
          <p:spPr bwMode="auto">
            <a:xfrm>
              <a:off x="1155" y="158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127"/>
            <p:cNvSpPr>
              <a:spLocks noChangeShapeType="1"/>
            </p:cNvSpPr>
            <p:nvPr/>
          </p:nvSpPr>
          <p:spPr bwMode="auto">
            <a:xfrm flipH="1">
              <a:off x="1051" y="192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128"/>
            <p:cNvSpPr>
              <a:spLocks noChangeArrowheads="1"/>
            </p:cNvSpPr>
            <p:nvPr/>
          </p:nvSpPr>
          <p:spPr bwMode="auto">
            <a:xfrm>
              <a:off x="991" y="2534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8" name="Rectangle 130"/>
            <p:cNvSpPr>
              <a:spLocks noChangeArrowheads="1"/>
            </p:cNvSpPr>
            <p:nvPr/>
          </p:nvSpPr>
          <p:spPr bwMode="auto">
            <a:xfrm>
              <a:off x="987" y="2241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9" name="Rectangle 131"/>
            <p:cNvSpPr>
              <a:spLocks noChangeArrowheads="1"/>
            </p:cNvSpPr>
            <p:nvPr/>
          </p:nvSpPr>
          <p:spPr bwMode="auto">
            <a:xfrm>
              <a:off x="1245" y="1728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10" name="Rectangle 132"/>
            <p:cNvSpPr>
              <a:spLocks noChangeArrowheads="1"/>
            </p:cNvSpPr>
            <p:nvPr/>
          </p:nvSpPr>
          <p:spPr bwMode="auto">
            <a:xfrm>
              <a:off x="1560" y="1550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grpSp>
          <p:nvGrpSpPr>
            <p:cNvPr id="311" name="Group 133"/>
            <p:cNvGrpSpPr>
              <a:grpSpLocks/>
            </p:cNvGrpSpPr>
            <p:nvPr/>
          </p:nvGrpSpPr>
          <p:grpSpPr bwMode="auto">
            <a:xfrm>
              <a:off x="672" y="2153"/>
              <a:ext cx="162" cy="450"/>
              <a:chOff x="672" y="2153"/>
              <a:chExt cx="162" cy="450"/>
            </a:xfrm>
          </p:grpSpPr>
          <p:sp>
            <p:nvSpPr>
              <p:cNvPr id="359" name="Freeform 134"/>
              <p:cNvSpPr>
                <a:spLocks/>
              </p:cNvSpPr>
              <p:nvPr/>
            </p:nvSpPr>
            <p:spPr bwMode="auto">
              <a:xfrm>
                <a:off x="672" y="2153"/>
                <a:ext cx="162" cy="450"/>
              </a:xfrm>
              <a:custGeom>
                <a:avLst/>
                <a:gdLst>
                  <a:gd name="T0" fmla="*/ 160 w 104"/>
                  <a:gd name="T1" fmla="*/ 444 h 245"/>
                  <a:gd name="T2" fmla="*/ 160 w 104"/>
                  <a:gd name="T3" fmla="*/ 0 h 245"/>
                  <a:gd name="T4" fmla="*/ 0 w 104"/>
                  <a:gd name="T5" fmla="*/ 0 h 245"/>
                  <a:gd name="T6" fmla="*/ 0 w 104"/>
                  <a:gd name="T7" fmla="*/ 448 h 245"/>
                  <a:gd name="T8" fmla="*/ 160 w 104"/>
                  <a:gd name="T9" fmla="*/ 448 h 245"/>
                  <a:gd name="T10" fmla="*/ 160 w 104"/>
                  <a:gd name="T11" fmla="*/ 448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Rectangle 135"/>
              <p:cNvSpPr>
                <a:spLocks noChangeArrowheads="1"/>
              </p:cNvSpPr>
              <p:nvPr/>
            </p:nvSpPr>
            <p:spPr bwMode="auto">
              <a:xfrm>
                <a:off x="683" y="2272"/>
                <a:ext cx="133" cy="114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312" name="Line 136"/>
            <p:cNvSpPr>
              <a:spLocks noChangeShapeType="1"/>
            </p:cNvSpPr>
            <p:nvPr/>
          </p:nvSpPr>
          <p:spPr bwMode="auto">
            <a:xfrm flipH="1">
              <a:off x="1530" y="244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137"/>
            <p:cNvSpPr>
              <a:spLocks noChangeShapeType="1"/>
            </p:cNvSpPr>
            <p:nvPr/>
          </p:nvSpPr>
          <p:spPr bwMode="auto">
            <a:xfrm flipV="1">
              <a:off x="1488" y="154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Line 138"/>
            <p:cNvSpPr>
              <a:spLocks noChangeShapeType="1"/>
            </p:cNvSpPr>
            <p:nvPr/>
          </p:nvSpPr>
          <p:spPr bwMode="auto">
            <a:xfrm flipH="1" flipV="1">
              <a:off x="4083" y="135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Line 139"/>
            <p:cNvSpPr>
              <a:spLocks noChangeShapeType="1"/>
            </p:cNvSpPr>
            <p:nvPr/>
          </p:nvSpPr>
          <p:spPr bwMode="auto">
            <a:xfrm rot="5400000" flipH="1" flipV="1">
              <a:off x="1251" y="130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Line 140"/>
            <p:cNvSpPr>
              <a:spLocks noChangeShapeType="1"/>
            </p:cNvSpPr>
            <p:nvPr/>
          </p:nvSpPr>
          <p:spPr bwMode="auto">
            <a:xfrm rot="16200000" flipV="1">
              <a:off x="3996" y="183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Line 141"/>
            <p:cNvSpPr>
              <a:spLocks noChangeShapeType="1"/>
            </p:cNvSpPr>
            <p:nvPr/>
          </p:nvSpPr>
          <p:spPr bwMode="auto">
            <a:xfrm rot="16200000" flipV="1">
              <a:off x="761" y="128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Line 142"/>
            <p:cNvSpPr>
              <a:spLocks noChangeShapeType="1"/>
            </p:cNvSpPr>
            <p:nvPr/>
          </p:nvSpPr>
          <p:spPr bwMode="auto">
            <a:xfrm flipV="1">
              <a:off x="600" y="144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Line 143"/>
            <p:cNvSpPr>
              <a:spLocks noChangeShapeType="1"/>
            </p:cNvSpPr>
            <p:nvPr/>
          </p:nvSpPr>
          <p:spPr bwMode="auto">
            <a:xfrm rot="16200000" flipV="1">
              <a:off x="633" y="224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0" name="Group 144"/>
            <p:cNvGrpSpPr>
              <a:grpSpLocks/>
            </p:cNvGrpSpPr>
            <p:nvPr/>
          </p:nvGrpSpPr>
          <p:grpSpPr bwMode="auto">
            <a:xfrm>
              <a:off x="2976" y="3151"/>
              <a:ext cx="146" cy="317"/>
              <a:chOff x="2976" y="3151"/>
              <a:chExt cx="146" cy="317"/>
            </a:xfrm>
          </p:grpSpPr>
          <p:sp>
            <p:nvSpPr>
              <p:cNvPr id="355" name="Rectangle 145"/>
              <p:cNvSpPr>
                <a:spLocks noChangeArrowheads="1"/>
              </p:cNvSpPr>
              <p:nvPr/>
            </p:nvSpPr>
            <p:spPr bwMode="auto">
              <a:xfrm>
                <a:off x="2979" y="315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6" name="Rectangle 146"/>
              <p:cNvSpPr>
                <a:spLocks noChangeArrowheads="1"/>
              </p:cNvSpPr>
              <p:nvPr/>
            </p:nvSpPr>
            <p:spPr bwMode="auto">
              <a:xfrm>
                <a:off x="2976" y="3352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7" name="Rectangle 147"/>
              <p:cNvSpPr>
                <a:spLocks noChangeArrowheads="1"/>
              </p:cNvSpPr>
              <p:nvPr/>
            </p:nvSpPr>
            <p:spPr bwMode="auto">
              <a:xfrm>
                <a:off x="3039" y="3228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8" name="AutoShape 148"/>
              <p:cNvSpPr>
                <a:spLocks noChangeArrowheads="1"/>
              </p:cNvSpPr>
              <p:nvPr/>
            </p:nvSpPr>
            <p:spPr bwMode="auto">
              <a:xfrm rot="5400000">
                <a:off x="2917" y="3261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149"/>
            <p:cNvGrpSpPr>
              <a:grpSpLocks/>
            </p:cNvGrpSpPr>
            <p:nvPr/>
          </p:nvGrpSpPr>
          <p:grpSpPr bwMode="auto">
            <a:xfrm>
              <a:off x="3012" y="2425"/>
              <a:ext cx="146" cy="317"/>
              <a:chOff x="3012" y="2425"/>
              <a:chExt cx="146" cy="317"/>
            </a:xfrm>
          </p:grpSpPr>
          <p:sp>
            <p:nvSpPr>
              <p:cNvPr id="351" name="Rectangle 150"/>
              <p:cNvSpPr>
                <a:spLocks noChangeArrowheads="1"/>
              </p:cNvSpPr>
              <p:nvPr/>
            </p:nvSpPr>
            <p:spPr bwMode="auto">
              <a:xfrm>
                <a:off x="3015" y="242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2" name="Rectangle 151"/>
              <p:cNvSpPr>
                <a:spLocks noChangeArrowheads="1"/>
              </p:cNvSpPr>
              <p:nvPr/>
            </p:nvSpPr>
            <p:spPr bwMode="auto">
              <a:xfrm>
                <a:off x="3012" y="262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3" name="Rectangle 152"/>
              <p:cNvSpPr>
                <a:spLocks noChangeArrowheads="1"/>
              </p:cNvSpPr>
              <p:nvPr/>
            </p:nvSpPr>
            <p:spPr bwMode="auto">
              <a:xfrm>
                <a:off x="3075" y="250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4" name="AutoShape 153"/>
              <p:cNvSpPr>
                <a:spLocks noChangeArrowheads="1"/>
              </p:cNvSpPr>
              <p:nvPr/>
            </p:nvSpPr>
            <p:spPr bwMode="auto">
              <a:xfrm rot="5400000">
                <a:off x="2953" y="2535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2" name="Line 154"/>
            <p:cNvSpPr>
              <a:spLocks noChangeShapeType="1"/>
            </p:cNvSpPr>
            <p:nvPr/>
          </p:nvSpPr>
          <p:spPr bwMode="auto">
            <a:xfrm flipV="1">
              <a:off x="3408" y="260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Line 155"/>
            <p:cNvSpPr>
              <a:spLocks noChangeShapeType="1"/>
            </p:cNvSpPr>
            <p:nvPr/>
          </p:nvSpPr>
          <p:spPr bwMode="auto">
            <a:xfrm rot="5400000" flipV="1">
              <a:off x="3382" y="296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4" name="Group 156"/>
            <p:cNvGrpSpPr>
              <a:grpSpLocks/>
            </p:cNvGrpSpPr>
            <p:nvPr/>
          </p:nvGrpSpPr>
          <p:grpSpPr bwMode="auto">
            <a:xfrm>
              <a:off x="912" y="1294"/>
              <a:ext cx="146" cy="317"/>
              <a:chOff x="912" y="1294"/>
              <a:chExt cx="146" cy="317"/>
            </a:xfrm>
          </p:grpSpPr>
          <p:sp>
            <p:nvSpPr>
              <p:cNvPr id="347" name="Rectangle 157"/>
              <p:cNvSpPr>
                <a:spLocks noChangeArrowheads="1"/>
              </p:cNvSpPr>
              <p:nvPr/>
            </p:nvSpPr>
            <p:spPr bwMode="auto">
              <a:xfrm flipH="1">
                <a:off x="912" y="1294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8" name="Rectangle 158"/>
              <p:cNvSpPr>
                <a:spLocks noChangeArrowheads="1"/>
              </p:cNvSpPr>
              <p:nvPr/>
            </p:nvSpPr>
            <p:spPr bwMode="auto">
              <a:xfrm flipH="1">
                <a:off x="915" y="149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9" name="Rectangle 159"/>
              <p:cNvSpPr>
                <a:spLocks noChangeArrowheads="1"/>
              </p:cNvSpPr>
              <p:nvPr/>
            </p:nvSpPr>
            <p:spPr bwMode="auto">
              <a:xfrm flipH="1">
                <a:off x="938" y="1371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0" name="AutoShape 160"/>
              <p:cNvSpPr>
                <a:spLocks noChangeArrowheads="1"/>
              </p:cNvSpPr>
              <p:nvPr/>
            </p:nvSpPr>
            <p:spPr bwMode="auto">
              <a:xfrm rot="16200000" flipH="1">
                <a:off x="819" y="1404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5" name="Group 161"/>
            <p:cNvGrpSpPr>
              <a:grpSpLocks/>
            </p:cNvGrpSpPr>
            <p:nvPr/>
          </p:nvGrpSpPr>
          <p:grpSpPr bwMode="auto">
            <a:xfrm>
              <a:off x="5121" y="2446"/>
              <a:ext cx="146" cy="317"/>
              <a:chOff x="5121" y="2446"/>
              <a:chExt cx="146" cy="317"/>
            </a:xfrm>
          </p:grpSpPr>
          <p:sp>
            <p:nvSpPr>
              <p:cNvPr id="343" name="Rectangle 162"/>
              <p:cNvSpPr>
                <a:spLocks noChangeArrowheads="1"/>
              </p:cNvSpPr>
              <p:nvPr/>
            </p:nvSpPr>
            <p:spPr bwMode="auto">
              <a:xfrm>
                <a:off x="5124" y="244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4" name="Rectangle 163"/>
              <p:cNvSpPr>
                <a:spLocks noChangeArrowheads="1"/>
              </p:cNvSpPr>
              <p:nvPr/>
            </p:nvSpPr>
            <p:spPr bwMode="auto">
              <a:xfrm>
                <a:off x="5121" y="2647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5" name="Rectangle 164"/>
              <p:cNvSpPr>
                <a:spLocks noChangeArrowheads="1"/>
              </p:cNvSpPr>
              <p:nvPr/>
            </p:nvSpPr>
            <p:spPr bwMode="auto">
              <a:xfrm>
                <a:off x="5184" y="252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6" name="AutoShape 165"/>
              <p:cNvSpPr>
                <a:spLocks noChangeArrowheads="1"/>
              </p:cNvSpPr>
              <p:nvPr/>
            </p:nvSpPr>
            <p:spPr bwMode="auto">
              <a:xfrm rot="5400000">
                <a:off x="5062" y="2556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1122" y="2408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27" name="Line 167"/>
            <p:cNvSpPr>
              <a:spLocks noChangeShapeType="1"/>
            </p:cNvSpPr>
            <p:nvPr/>
          </p:nvSpPr>
          <p:spPr bwMode="auto">
            <a:xfrm flipV="1">
              <a:off x="1878" y="219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Line 168"/>
            <p:cNvSpPr>
              <a:spLocks noChangeShapeType="1"/>
            </p:cNvSpPr>
            <p:nvPr/>
          </p:nvSpPr>
          <p:spPr bwMode="auto">
            <a:xfrm flipV="1">
              <a:off x="1879" y="340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Line 169"/>
            <p:cNvSpPr>
              <a:spLocks noChangeShapeType="1"/>
            </p:cNvSpPr>
            <p:nvPr/>
          </p:nvSpPr>
          <p:spPr bwMode="auto">
            <a:xfrm flipH="1">
              <a:off x="1017" y="135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Line 170"/>
            <p:cNvSpPr>
              <a:spLocks noChangeShapeType="1"/>
            </p:cNvSpPr>
            <p:nvPr/>
          </p:nvSpPr>
          <p:spPr bwMode="auto">
            <a:xfrm flipV="1">
              <a:off x="4209" y="211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Line 171"/>
            <p:cNvSpPr>
              <a:spLocks noChangeShapeType="1"/>
            </p:cNvSpPr>
            <p:nvPr/>
          </p:nvSpPr>
          <p:spPr bwMode="auto">
            <a:xfrm rot="-5400000" flipH="1" flipV="1">
              <a:off x="3806" y="166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Line 172"/>
            <p:cNvSpPr>
              <a:spLocks noChangeShapeType="1"/>
            </p:cNvSpPr>
            <p:nvPr/>
          </p:nvSpPr>
          <p:spPr bwMode="auto">
            <a:xfrm>
              <a:off x="960" y="119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Line 173"/>
            <p:cNvSpPr>
              <a:spLocks noChangeShapeType="1"/>
            </p:cNvSpPr>
            <p:nvPr/>
          </p:nvSpPr>
          <p:spPr bwMode="auto">
            <a:xfrm rot="-5400000" flipH="1" flipV="1">
              <a:off x="910" y="125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3647" y="2296"/>
              <a:ext cx="515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R4-R5=0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3301" y="2208"/>
              <a:ext cx="107" cy="3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0" b="1">
                  <a:solidFill>
                    <a:srgbClr val="0000FF"/>
                  </a:solidFill>
                  <a:latin typeface="Arial" charset="0"/>
                </a:rPr>
                <a:t>-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2688" y="1296"/>
              <a:ext cx="9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8+SignExt(27)*4</a:t>
              </a:r>
              <a:endParaRPr lang="en-US" sz="2000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2656" y="1718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1576" y="1712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680" y="2400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3744" y="200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2592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1552" y="2016"/>
              <a:ext cx="1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sw</a:t>
              </a:r>
              <a:endParaRPr lang="en-US" sz="1600" b="1">
                <a:latin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900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Neo Sans Intel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3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)</a:t>
            </a:r>
            <a:endParaRPr lang="en-US" sz="3600" dirty="0">
              <a:solidFill>
                <a:srgbClr val="0070C0"/>
              </a:solidFill>
              <a:latin typeface="Neo Sans Intel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762000" y="1901825"/>
            <a:ext cx="7875588" cy="3889375"/>
            <a:chOff x="480" y="1198"/>
            <a:chExt cx="4961" cy="2450"/>
          </a:xfrm>
        </p:grpSpPr>
        <p:sp>
          <p:nvSpPr>
            <p:cNvPr id="185" name="Rectangle 129"/>
            <p:cNvSpPr>
              <a:spLocks noChangeArrowheads="1"/>
            </p:cNvSpPr>
            <p:nvPr/>
          </p:nvSpPr>
          <p:spPr bwMode="auto">
            <a:xfrm>
              <a:off x="960" y="2200"/>
              <a:ext cx="567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6"/>
            <p:cNvSpPr>
              <a:spLocks noChangeShapeType="1"/>
            </p:cNvSpPr>
            <p:nvPr/>
          </p:nvSpPr>
          <p:spPr bwMode="auto">
            <a:xfrm>
              <a:off x="828" y="227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Line 7"/>
            <p:cNvSpPr>
              <a:spLocks noChangeShapeType="1"/>
            </p:cNvSpPr>
            <p:nvPr/>
          </p:nvSpPr>
          <p:spPr bwMode="auto">
            <a:xfrm flipH="1" flipV="1">
              <a:off x="2229" y="295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Rectangle 8"/>
            <p:cNvSpPr>
              <a:spLocks noChangeArrowheads="1"/>
            </p:cNvSpPr>
            <p:nvPr/>
          </p:nvSpPr>
          <p:spPr bwMode="auto">
            <a:xfrm>
              <a:off x="2149" y="3035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9" name="Line 9"/>
            <p:cNvSpPr>
              <a:spLocks noChangeShapeType="1"/>
            </p:cNvSpPr>
            <p:nvPr/>
          </p:nvSpPr>
          <p:spPr bwMode="auto">
            <a:xfrm flipH="1" flipV="1">
              <a:off x="2578" y="295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0"/>
            <p:cNvSpPr>
              <a:spLocks/>
            </p:cNvSpPr>
            <p:nvPr/>
          </p:nvSpPr>
          <p:spPr bwMode="auto">
            <a:xfrm>
              <a:off x="2050" y="211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Rectangle 11"/>
            <p:cNvSpPr>
              <a:spLocks noChangeArrowheads="1"/>
            </p:cNvSpPr>
            <p:nvPr/>
          </p:nvSpPr>
          <p:spPr bwMode="auto">
            <a:xfrm>
              <a:off x="2119" y="2152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0" name="Line 12"/>
            <p:cNvSpPr>
              <a:spLocks noChangeShapeType="1"/>
            </p:cNvSpPr>
            <p:nvPr/>
          </p:nvSpPr>
          <p:spPr bwMode="auto">
            <a:xfrm>
              <a:off x="1897" y="298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Line 13"/>
            <p:cNvSpPr>
              <a:spLocks noChangeShapeType="1"/>
            </p:cNvSpPr>
            <p:nvPr/>
          </p:nvSpPr>
          <p:spPr bwMode="auto">
            <a:xfrm flipV="1">
              <a:off x="2542" y="298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14"/>
            <p:cNvSpPr>
              <a:spLocks/>
            </p:cNvSpPr>
            <p:nvPr/>
          </p:nvSpPr>
          <p:spPr bwMode="auto">
            <a:xfrm>
              <a:off x="1869" y="243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15"/>
            <p:cNvSpPr>
              <a:spLocks/>
            </p:cNvSpPr>
            <p:nvPr/>
          </p:nvSpPr>
          <p:spPr bwMode="auto">
            <a:xfrm>
              <a:off x="1869" y="234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6"/>
            <p:cNvSpPr>
              <a:spLocks/>
            </p:cNvSpPr>
            <p:nvPr/>
          </p:nvSpPr>
          <p:spPr bwMode="auto">
            <a:xfrm>
              <a:off x="1869" y="319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Line 17"/>
            <p:cNvSpPr>
              <a:spLocks noChangeShapeType="1"/>
            </p:cNvSpPr>
            <p:nvPr/>
          </p:nvSpPr>
          <p:spPr bwMode="auto">
            <a:xfrm>
              <a:off x="1689" y="244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Line 18"/>
            <p:cNvSpPr>
              <a:spLocks noChangeShapeType="1"/>
            </p:cNvSpPr>
            <p:nvPr/>
          </p:nvSpPr>
          <p:spPr bwMode="auto">
            <a:xfrm flipV="1">
              <a:off x="1897" y="320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Line 19"/>
            <p:cNvSpPr>
              <a:spLocks noChangeShapeType="1"/>
            </p:cNvSpPr>
            <p:nvPr/>
          </p:nvSpPr>
          <p:spPr bwMode="auto">
            <a:xfrm flipH="1">
              <a:off x="1687" y="178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0"/>
            <p:cNvSpPr>
              <a:spLocks/>
            </p:cNvSpPr>
            <p:nvPr/>
          </p:nvSpPr>
          <p:spPr bwMode="auto">
            <a:xfrm>
              <a:off x="4944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21"/>
            <p:cNvSpPr>
              <a:spLocks/>
            </p:cNvSpPr>
            <p:nvPr/>
          </p:nvSpPr>
          <p:spPr bwMode="auto">
            <a:xfrm>
              <a:off x="2676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Line 22"/>
            <p:cNvSpPr>
              <a:spLocks noChangeShapeType="1"/>
            </p:cNvSpPr>
            <p:nvPr/>
          </p:nvSpPr>
          <p:spPr bwMode="auto">
            <a:xfrm flipV="1">
              <a:off x="3066" y="345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Line 23"/>
            <p:cNvSpPr>
              <a:spLocks noChangeShapeType="1"/>
            </p:cNvSpPr>
            <p:nvPr/>
          </p:nvSpPr>
          <p:spPr bwMode="auto">
            <a:xfrm>
              <a:off x="3095" y="238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Line 24"/>
            <p:cNvSpPr>
              <a:spLocks noChangeShapeType="1"/>
            </p:cNvSpPr>
            <p:nvPr/>
          </p:nvSpPr>
          <p:spPr bwMode="auto">
            <a:xfrm flipV="1">
              <a:off x="3246" y="316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Line 25"/>
            <p:cNvSpPr>
              <a:spLocks noChangeShapeType="1"/>
            </p:cNvSpPr>
            <p:nvPr/>
          </p:nvSpPr>
          <p:spPr bwMode="auto">
            <a:xfrm flipV="1">
              <a:off x="3604" y="239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6"/>
            <p:cNvSpPr>
              <a:spLocks/>
            </p:cNvSpPr>
            <p:nvPr/>
          </p:nvSpPr>
          <p:spPr bwMode="auto">
            <a:xfrm>
              <a:off x="3117" y="281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Line 27"/>
            <p:cNvSpPr>
              <a:spLocks noChangeShapeType="1"/>
            </p:cNvSpPr>
            <p:nvPr/>
          </p:nvSpPr>
          <p:spPr bwMode="auto">
            <a:xfrm>
              <a:off x="2770" y="298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Rectangle 28"/>
            <p:cNvSpPr>
              <a:spLocks noChangeArrowheads="1"/>
            </p:cNvSpPr>
            <p:nvPr/>
          </p:nvSpPr>
          <p:spPr bwMode="auto">
            <a:xfrm>
              <a:off x="2892" y="2302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387" name="Line 29"/>
            <p:cNvSpPr>
              <a:spLocks noChangeShapeType="1"/>
            </p:cNvSpPr>
            <p:nvPr/>
          </p:nvSpPr>
          <p:spPr bwMode="auto">
            <a:xfrm flipH="1" flipV="1">
              <a:off x="2770" y="177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30"/>
            <p:cNvSpPr>
              <a:spLocks/>
            </p:cNvSpPr>
            <p:nvPr/>
          </p:nvSpPr>
          <p:spPr bwMode="auto">
            <a:xfrm>
              <a:off x="2921" y="247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Line 31"/>
            <p:cNvSpPr>
              <a:spLocks noChangeShapeType="1"/>
            </p:cNvSpPr>
            <p:nvPr/>
          </p:nvSpPr>
          <p:spPr bwMode="auto">
            <a:xfrm>
              <a:off x="2984" y="217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32"/>
            <p:cNvSpPr>
              <a:spLocks/>
            </p:cNvSpPr>
            <p:nvPr/>
          </p:nvSpPr>
          <p:spPr bwMode="auto">
            <a:xfrm>
              <a:off x="2975" y="267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Freeform 33"/>
            <p:cNvSpPr>
              <a:spLocks/>
            </p:cNvSpPr>
            <p:nvPr/>
          </p:nvSpPr>
          <p:spPr bwMode="auto">
            <a:xfrm>
              <a:off x="2975" y="297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Line 34"/>
            <p:cNvSpPr>
              <a:spLocks noChangeShapeType="1"/>
            </p:cNvSpPr>
            <p:nvPr/>
          </p:nvSpPr>
          <p:spPr bwMode="auto">
            <a:xfrm flipH="1" flipV="1">
              <a:off x="3024" y="295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Rectangle 35"/>
            <p:cNvSpPr>
              <a:spLocks noChangeArrowheads="1"/>
            </p:cNvSpPr>
            <p:nvPr/>
          </p:nvSpPr>
          <p:spPr bwMode="auto">
            <a:xfrm>
              <a:off x="2977" y="2878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4" name="Line 36"/>
            <p:cNvSpPr>
              <a:spLocks noChangeShapeType="1"/>
            </p:cNvSpPr>
            <p:nvPr/>
          </p:nvSpPr>
          <p:spPr bwMode="auto">
            <a:xfrm flipH="1" flipV="1">
              <a:off x="2772" y="228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37"/>
            <p:cNvSpPr>
              <a:spLocks/>
            </p:cNvSpPr>
            <p:nvPr/>
          </p:nvSpPr>
          <p:spPr bwMode="auto">
            <a:xfrm>
              <a:off x="2932" y="248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38"/>
            <p:cNvSpPr>
              <a:spLocks/>
            </p:cNvSpPr>
            <p:nvPr/>
          </p:nvSpPr>
          <p:spPr bwMode="auto">
            <a:xfrm>
              <a:off x="3822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39"/>
            <p:cNvSpPr>
              <a:spLocks/>
            </p:cNvSpPr>
            <p:nvPr/>
          </p:nvSpPr>
          <p:spPr bwMode="auto">
            <a:xfrm>
              <a:off x="3139" y="171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40"/>
            <p:cNvSpPr>
              <a:spLocks/>
            </p:cNvSpPr>
            <p:nvPr/>
          </p:nvSpPr>
          <p:spPr bwMode="auto">
            <a:xfrm>
              <a:off x="3209" y="222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41"/>
            <p:cNvSpPr>
              <a:spLocks/>
            </p:cNvSpPr>
            <p:nvPr/>
          </p:nvSpPr>
          <p:spPr bwMode="auto">
            <a:xfrm>
              <a:off x="2915" y="193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Rectangle 42"/>
            <p:cNvSpPr>
              <a:spLocks noChangeArrowheads="1"/>
            </p:cNvSpPr>
            <p:nvPr/>
          </p:nvSpPr>
          <p:spPr bwMode="auto">
            <a:xfrm>
              <a:off x="3222" y="2497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1" name="Rectangle 43"/>
            <p:cNvSpPr>
              <a:spLocks noChangeArrowheads="1"/>
            </p:cNvSpPr>
            <p:nvPr/>
          </p:nvSpPr>
          <p:spPr bwMode="auto">
            <a:xfrm>
              <a:off x="3414" y="2457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2" name="Rectangle 44"/>
            <p:cNvSpPr>
              <a:spLocks noChangeArrowheads="1"/>
            </p:cNvSpPr>
            <p:nvPr/>
          </p:nvSpPr>
          <p:spPr bwMode="auto">
            <a:xfrm>
              <a:off x="3448" y="2364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3" name="Rectangle 45"/>
            <p:cNvSpPr>
              <a:spLocks noChangeArrowheads="1"/>
            </p:cNvSpPr>
            <p:nvPr/>
          </p:nvSpPr>
          <p:spPr bwMode="auto">
            <a:xfrm>
              <a:off x="3319" y="1827"/>
              <a:ext cx="1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4" name="Rectangle 46"/>
            <p:cNvSpPr>
              <a:spLocks noChangeArrowheads="1"/>
            </p:cNvSpPr>
            <p:nvPr/>
          </p:nvSpPr>
          <p:spPr bwMode="auto">
            <a:xfrm>
              <a:off x="3150" y="1959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5" name="Rectangle 47"/>
            <p:cNvSpPr>
              <a:spLocks noChangeArrowheads="1"/>
            </p:cNvSpPr>
            <p:nvPr/>
          </p:nvSpPr>
          <p:spPr bwMode="auto">
            <a:xfrm>
              <a:off x="2934" y="199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6" name="Line 48"/>
            <p:cNvSpPr>
              <a:spLocks noChangeShapeType="1"/>
            </p:cNvSpPr>
            <p:nvPr/>
          </p:nvSpPr>
          <p:spPr bwMode="auto">
            <a:xfrm flipH="1" flipV="1">
              <a:off x="3147" y="258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Line 49"/>
            <p:cNvSpPr>
              <a:spLocks noChangeShapeType="1"/>
            </p:cNvSpPr>
            <p:nvPr/>
          </p:nvSpPr>
          <p:spPr bwMode="auto">
            <a:xfrm flipH="1" flipV="1">
              <a:off x="2766" y="248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Line 50"/>
            <p:cNvSpPr>
              <a:spLocks noChangeShapeType="1"/>
            </p:cNvSpPr>
            <p:nvPr/>
          </p:nvSpPr>
          <p:spPr bwMode="auto">
            <a:xfrm flipH="1" flipV="1">
              <a:off x="2986" y="268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Line 51"/>
            <p:cNvSpPr>
              <a:spLocks noChangeShapeType="1"/>
            </p:cNvSpPr>
            <p:nvPr/>
          </p:nvSpPr>
          <p:spPr bwMode="auto">
            <a:xfrm flipH="1">
              <a:off x="3508" y="192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Line 52"/>
            <p:cNvSpPr>
              <a:spLocks noChangeShapeType="1"/>
            </p:cNvSpPr>
            <p:nvPr/>
          </p:nvSpPr>
          <p:spPr bwMode="auto">
            <a:xfrm flipH="1" flipV="1">
              <a:off x="3595" y="250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Line 53"/>
            <p:cNvSpPr>
              <a:spLocks noChangeShapeType="1"/>
            </p:cNvSpPr>
            <p:nvPr/>
          </p:nvSpPr>
          <p:spPr bwMode="auto">
            <a:xfrm flipH="1">
              <a:off x="2763" y="321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Line 54"/>
            <p:cNvSpPr>
              <a:spLocks noChangeShapeType="1"/>
            </p:cNvSpPr>
            <p:nvPr/>
          </p:nvSpPr>
          <p:spPr bwMode="auto">
            <a:xfrm flipH="1" flipV="1">
              <a:off x="2766" y="340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Rectangle 55"/>
            <p:cNvSpPr>
              <a:spLocks noChangeArrowheads="1"/>
            </p:cNvSpPr>
            <p:nvPr/>
          </p:nvSpPr>
          <p:spPr bwMode="auto">
            <a:xfrm>
              <a:off x="3127" y="2887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4" name="Rectangle 56"/>
            <p:cNvSpPr>
              <a:spLocks noChangeArrowheads="1"/>
            </p:cNvSpPr>
            <p:nvPr/>
          </p:nvSpPr>
          <p:spPr bwMode="auto">
            <a:xfrm>
              <a:off x="3163" y="319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5" name="Rectangle 57"/>
            <p:cNvSpPr>
              <a:spLocks noChangeArrowheads="1"/>
            </p:cNvSpPr>
            <p:nvPr/>
          </p:nvSpPr>
          <p:spPr bwMode="auto">
            <a:xfrm>
              <a:off x="3081" y="3460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6" name="Line 58"/>
            <p:cNvSpPr>
              <a:spLocks noChangeShapeType="1"/>
            </p:cNvSpPr>
            <p:nvPr/>
          </p:nvSpPr>
          <p:spPr bwMode="auto">
            <a:xfrm flipH="1">
              <a:off x="3115" y="331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" name="Line 59"/>
            <p:cNvSpPr>
              <a:spLocks noChangeShapeType="1"/>
            </p:cNvSpPr>
            <p:nvPr/>
          </p:nvSpPr>
          <p:spPr bwMode="auto">
            <a:xfrm flipH="1" flipV="1">
              <a:off x="3066" y="204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" name="Rectangle 60"/>
            <p:cNvSpPr>
              <a:spLocks noChangeArrowheads="1"/>
            </p:cNvSpPr>
            <p:nvPr/>
          </p:nvSpPr>
          <p:spPr bwMode="auto">
            <a:xfrm>
              <a:off x="2147" y="1966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9" name="Rectangle 61"/>
            <p:cNvSpPr>
              <a:spLocks noChangeArrowheads="1"/>
            </p:cNvSpPr>
            <p:nvPr/>
          </p:nvSpPr>
          <p:spPr bwMode="auto">
            <a:xfrm>
              <a:off x="2064" y="213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0" name="Rectangle 62"/>
            <p:cNvSpPr>
              <a:spLocks noChangeArrowheads="1"/>
            </p:cNvSpPr>
            <p:nvPr/>
          </p:nvSpPr>
          <p:spPr bwMode="auto">
            <a:xfrm>
              <a:off x="2063" y="228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1" name="Rectangle 63"/>
            <p:cNvSpPr>
              <a:spLocks noChangeArrowheads="1"/>
            </p:cNvSpPr>
            <p:nvPr/>
          </p:nvSpPr>
          <p:spPr bwMode="auto">
            <a:xfrm>
              <a:off x="2070" y="2443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2" name="Rectangle 64"/>
            <p:cNvSpPr>
              <a:spLocks noChangeArrowheads="1"/>
            </p:cNvSpPr>
            <p:nvPr/>
          </p:nvSpPr>
          <p:spPr bwMode="auto">
            <a:xfrm>
              <a:off x="2073" y="2596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3" name="Rectangle 65"/>
            <p:cNvSpPr>
              <a:spLocks noChangeArrowheads="1"/>
            </p:cNvSpPr>
            <p:nvPr/>
          </p:nvSpPr>
          <p:spPr bwMode="auto">
            <a:xfrm>
              <a:off x="2379" y="2230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4" name="Rectangle 66"/>
            <p:cNvSpPr>
              <a:spLocks noChangeArrowheads="1"/>
            </p:cNvSpPr>
            <p:nvPr/>
          </p:nvSpPr>
          <p:spPr bwMode="auto">
            <a:xfrm>
              <a:off x="2370" y="2404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5" name="Rectangle 67"/>
            <p:cNvSpPr>
              <a:spLocks noChangeArrowheads="1"/>
            </p:cNvSpPr>
            <p:nvPr/>
          </p:nvSpPr>
          <p:spPr bwMode="auto">
            <a:xfrm rot="-5400000">
              <a:off x="2002" y="2357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6" name="Rectangle 68"/>
            <p:cNvSpPr>
              <a:spLocks noChangeArrowheads="1"/>
            </p:cNvSpPr>
            <p:nvPr/>
          </p:nvSpPr>
          <p:spPr bwMode="auto">
            <a:xfrm>
              <a:off x="1983" y="2897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7" name="Rectangle 69"/>
            <p:cNvSpPr>
              <a:spLocks noChangeArrowheads="1"/>
            </p:cNvSpPr>
            <p:nvPr/>
          </p:nvSpPr>
          <p:spPr bwMode="auto">
            <a:xfrm>
              <a:off x="1980" y="3118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8" name="Rectangle 70"/>
            <p:cNvSpPr>
              <a:spLocks noChangeArrowheads="1"/>
            </p:cNvSpPr>
            <p:nvPr/>
          </p:nvSpPr>
          <p:spPr bwMode="auto">
            <a:xfrm>
              <a:off x="1983" y="331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9" name="Freeform 71"/>
            <p:cNvSpPr>
              <a:spLocks/>
            </p:cNvSpPr>
            <p:nvPr/>
          </p:nvSpPr>
          <p:spPr bwMode="auto">
            <a:xfrm>
              <a:off x="1869" y="297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Freeform 72"/>
            <p:cNvSpPr>
              <a:spLocks/>
            </p:cNvSpPr>
            <p:nvPr/>
          </p:nvSpPr>
          <p:spPr bwMode="auto">
            <a:xfrm>
              <a:off x="2331" y="279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Rectangle 73"/>
            <p:cNvSpPr>
              <a:spLocks noChangeArrowheads="1"/>
            </p:cNvSpPr>
            <p:nvPr/>
          </p:nvSpPr>
          <p:spPr bwMode="auto">
            <a:xfrm>
              <a:off x="2336" y="2884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2" name="Rectangle 74"/>
            <p:cNvSpPr>
              <a:spLocks noChangeArrowheads="1"/>
            </p:cNvSpPr>
            <p:nvPr/>
          </p:nvSpPr>
          <p:spPr bwMode="auto">
            <a:xfrm>
              <a:off x="2208" y="2883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3" name="Rectangle 75"/>
            <p:cNvSpPr>
              <a:spLocks noChangeArrowheads="1"/>
            </p:cNvSpPr>
            <p:nvPr/>
          </p:nvSpPr>
          <p:spPr bwMode="auto">
            <a:xfrm>
              <a:off x="2559" y="2887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4" name="Line 76"/>
            <p:cNvSpPr>
              <a:spLocks noChangeShapeType="1"/>
            </p:cNvSpPr>
            <p:nvPr/>
          </p:nvSpPr>
          <p:spPr bwMode="auto">
            <a:xfrm flipH="1">
              <a:off x="1877" y="235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5" name="Line 77"/>
            <p:cNvSpPr>
              <a:spLocks noChangeShapeType="1"/>
            </p:cNvSpPr>
            <p:nvPr/>
          </p:nvSpPr>
          <p:spPr bwMode="auto">
            <a:xfrm flipH="1">
              <a:off x="1875" y="219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" name="Line 78"/>
            <p:cNvSpPr>
              <a:spLocks noChangeShapeType="1"/>
            </p:cNvSpPr>
            <p:nvPr/>
          </p:nvSpPr>
          <p:spPr bwMode="auto">
            <a:xfrm flipH="1">
              <a:off x="2565" y="228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" name="Line 79"/>
            <p:cNvSpPr>
              <a:spLocks noChangeShapeType="1"/>
            </p:cNvSpPr>
            <p:nvPr/>
          </p:nvSpPr>
          <p:spPr bwMode="auto">
            <a:xfrm flipH="1">
              <a:off x="2565" y="248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" name="Line 80"/>
            <p:cNvSpPr>
              <a:spLocks noChangeShapeType="1"/>
            </p:cNvSpPr>
            <p:nvPr/>
          </p:nvSpPr>
          <p:spPr bwMode="auto">
            <a:xfrm flipH="1">
              <a:off x="2303" y="205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9" name="Rectangle 81"/>
            <p:cNvSpPr>
              <a:spLocks noChangeArrowheads="1"/>
            </p:cNvSpPr>
            <p:nvPr/>
          </p:nvSpPr>
          <p:spPr bwMode="auto">
            <a:xfrm>
              <a:off x="2599" y="155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0" name="Rectangle 82"/>
            <p:cNvSpPr>
              <a:spLocks noChangeArrowheads="1"/>
            </p:cNvSpPr>
            <p:nvPr/>
          </p:nvSpPr>
          <p:spPr bwMode="auto">
            <a:xfrm>
              <a:off x="3689" y="1547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1" name="Rectangle 83"/>
            <p:cNvSpPr>
              <a:spLocks noChangeArrowheads="1"/>
            </p:cNvSpPr>
            <p:nvPr/>
          </p:nvSpPr>
          <p:spPr bwMode="auto">
            <a:xfrm>
              <a:off x="4776" y="1541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442" name="Rectangle 84"/>
            <p:cNvSpPr>
              <a:spLocks noChangeArrowheads="1"/>
            </p:cNvSpPr>
            <p:nvPr/>
          </p:nvSpPr>
          <p:spPr bwMode="auto">
            <a:xfrm rot="16200000" flipH="1">
              <a:off x="1588" y="2180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3" name="Freeform 85"/>
            <p:cNvSpPr>
              <a:spLocks/>
            </p:cNvSpPr>
            <p:nvPr/>
          </p:nvSpPr>
          <p:spPr bwMode="auto">
            <a:xfrm>
              <a:off x="4029" y="249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4" name="Line 86"/>
            <p:cNvSpPr>
              <a:spLocks noChangeShapeType="1"/>
            </p:cNvSpPr>
            <p:nvPr/>
          </p:nvSpPr>
          <p:spPr bwMode="auto">
            <a:xfrm flipH="1">
              <a:off x="3919" y="276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Freeform 87"/>
            <p:cNvSpPr>
              <a:spLocks/>
            </p:cNvSpPr>
            <p:nvPr/>
          </p:nvSpPr>
          <p:spPr bwMode="auto">
            <a:xfrm>
              <a:off x="4041" y="250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6" name="Line 88"/>
            <p:cNvSpPr>
              <a:spLocks noChangeShapeType="1"/>
            </p:cNvSpPr>
            <p:nvPr/>
          </p:nvSpPr>
          <p:spPr bwMode="auto">
            <a:xfrm>
              <a:off x="3917" y="331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89"/>
            <p:cNvSpPr>
              <a:spLocks noChangeShapeType="1"/>
            </p:cNvSpPr>
            <p:nvPr/>
          </p:nvSpPr>
          <p:spPr bwMode="auto">
            <a:xfrm flipH="1">
              <a:off x="3919" y="250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90"/>
            <p:cNvSpPr>
              <a:spLocks noChangeShapeType="1"/>
            </p:cNvSpPr>
            <p:nvPr/>
          </p:nvSpPr>
          <p:spPr bwMode="auto">
            <a:xfrm flipH="1">
              <a:off x="4791" y="250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91"/>
            <p:cNvSpPr>
              <a:spLocks noChangeShapeType="1"/>
            </p:cNvSpPr>
            <p:nvPr/>
          </p:nvSpPr>
          <p:spPr bwMode="auto">
            <a:xfrm flipH="1" flipV="1">
              <a:off x="4482" y="224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0" name="Group 182"/>
            <p:cNvGrpSpPr>
              <a:grpSpLocks/>
            </p:cNvGrpSpPr>
            <p:nvPr/>
          </p:nvGrpSpPr>
          <p:grpSpPr bwMode="auto">
            <a:xfrm>
              <a:off x="4176" y="2158"/>
              <a:ext cx="609" cy="899"/>
              <a:chOff x="4176" y="2158"/>
              <a:chExt cx="609" cy="899"/>
            </a:xfrm>
          </p:grpSpPr>
          <p:sp>
            <p:nvSpPr>
              <p:cNvPr id="531" name="Line 93"/>
              <p:cNvSpPr>
                <a:spLocks noChangeShapeType="1"/>
              </p:cNvSpPr>
              <p:nvPr/>
            </p:nvSpPr>
            <p:spPr bwMode="auto">
              <a:xfrm flipH="1">
                <a:off x="4488" y="286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" name="Rectangle 94"/>
              <p:cNvSpPr>
                <a:spLocks noChangeArrowheads="1"/>
              </p:cNvSpPr>
              <p:nvPr/>
            </p:nvSpPr>
            <p:spPr bwMode="auto">
              <a:xfrm>
                <a:off x="4313" y="2971"/>
                <a:ext cx="340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533" name="Rectangle 95"/>
              <p:cNvSpPr>
                <a:spLocks noChangeArrowheads="1"/>
              </p:cNvSpPr>
              <p:nvPr/>
            </p:nvSpPr>
            <p:spPr bwMode="auto">
              <a:xfrm>
                <a:off x="4303" y="2158"/>
                <a:ext cx="344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MemWrite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534" name="Rectangle 96"/>
              <p:cNvSpPr>
                <a:spLocks noChangeArrowheads="1"/>
              </p:cNvSpPr>
              <p:nvPr/>
            </p:nvSpPr>
            <p:spPr bwMode="auto">
              <a:xfrm>
                <a:off x="4176" y="231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5" name="Rectangle 97"/>
              <p:cNvSpPr>
                <a:spLocks noChangeArrowheads="1"/>
              </p:cNvSpPr>
              <p:nvPr/>
            </p:nvSpPr>
            <p:spPr bwMode="auto">
              <a:xfrm>
                <a:off x="4190" y="2476"/>
                <a:ext cx="264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6" name="Rectangle 98"/>
              <p:cNvSpPr>
                <a:spLocks noChangeArrowheads="1"/>
              </p:cNvSpPr>
              <p:nvPr/>
            </p:nvSpPr>
            <p:spPr bwMode="auto">
              <a:xfrm>
                <a:off x="4192" y="2697"/>
                <a:ext cx="16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7" name="Rectangle 99"/>
              <p:cNvSpPr>
                <a:spLocks noChangeArrowheads="1"/>
              </p:cNvSpPr>
              <p:nvPr/>
            </p:nvSpPr>
            <p:spPr bwMode="auto">
              <a:xfrm>
                <a:off x="4593" y="2409"/>
                <a:ext cx="17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8" name="Rectangle 100"/>
              <p:cNvSpPr>
                <a:spLocks noChangeArrowheads="1"/>
              </p:cNvSpPr>
              <p:nvPr/>
            </p:nvSpPr>
            <p:spPr bwMode="auto">
              <a:xfrm>
                <a:off x="4398" y="2628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451" name="Freeform 101"/>
            <p:cNvSpPr>
              <a:spLocks/>
            </p:cNvSpPr>
            <p:nvPr/>
          </p:nvSpPr>
          <p:spPr bwMode="auto">
            <a:xfrm>
              <a:off x="3995" y="2012"/>
              <a:ext cx="72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Freeform 102"/>
            <p:cNvSpPr>
              <a:spLocks/>
            </p:cNvSpPr>
            <p:nvPr/>
          </p:nvSpPr>
          <p:spPr bwMode="auto">
            <a:xfrm>
              <a:off x="3926" y="216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3" name="Freeform 103"/>
            <p:cNvSpPr>
              <a:spLocks/>
            </p:cNvSpPr>
            <p:nvPr/>
          </p:nvSpPr>
          <p:spPr bwMode="auto">
            <a:xfrm>
              <a:off x="4066" y="206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4" name="Rectangle 104"/>
            <p:cNvSpPr>
              <a:spLocks noChangeArrowheads="1"/>
            </p:cNvSpPr>
            <p:nvPr/>
          </p:nvSpPr>
          <p:spPr bwMode="auto">
            <a:xfrm>
              <a:off x="3974" y="1932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55" name="Rectangle 105"/>
            <p:cNvSpPr>
              <a:spLocks noChangeArrowheads="1"/>
            </p:cNvSpPr>
            <p:nvPr/>
          </p:nvSpPr>
          <p:spPr bwMode="auto">
            <a:xfrm>
              <a:off x="4296" y="1342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456" name="Line 106"/>
            <p:cNvSpPr>
              <a:spLocks noChangeShapeType="1"/>
            </p:cNvSpPr>
            <p:nvPr/>
          </p:nvSpPr>
          <p:spPr bwMode="auto">
            <a:xfrm>
              <a:off x="1783" y="356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107"/>
            <p:cNvSpPr>
              <a:spLocks noChangeShapeType="1"/>
            </p:cNvSpPr>
            <p:nvPr/>
          </p:nvSpPr>
          <p:spPr bwMode="auto">
            <a:xfrm flipV="1">
              <a:off x="1785" y="251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108"/>
            <p:cNvSpPr>
              <a:spLocks noChangeShapeType="1"/>
            </p:cNvSpPr>
            <p:nvPr/>
          </p:nvSpPr>
          <p:spPr bwMode="auto">
            <a:xfrm>
              <a:off x="1781" y="250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109"/>
            <p:cNvSpPr>
              <a:spLocks noChangeShapeType="1"/>
            </p:cNvSpPr>
            <p:nvPr/>
          </p:nvSpPr>
          <p:spPr bwMode="auto">
            <a:xfrm>
              <a:off x="1965" y="265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110"/>
            <p:cNvSpPr>
              <a:spLocks noChangeShapeType="1"/>
            </p:cNvSpPr>
            <p:nvPr/>
          </p:nvSpPr>
          <p:spPr bwMode="auto">
            <a:xfrm flipV="1">
              <a:off x="1968" y="265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111"/>
            <p:cNvSpPr>
              <a:spLocks noChangeShapeType="1"/>
            </p:cNvSpPr>
            <p:nvPr/>
          </p:nvSpPr>
          <p:spPr bwMode="auto">
            <a:xfrm>
              <a:off x="1968" y="364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112"/>
            <p:cNvSpPr>
              <a:spLocks noChangeShapeType="1"/>
            </p:cNvSpPr>
            <p:nvPr/>
          </p:nvSpPr>
          <p:spPr bwMode="auto">
            <a:xfrm flipV="1">
              <a:off x="5203" y="241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113"/>
            <p:cNvSpPr>
              <a:spLocks noChangeShapeType="1"/>
            </p:cNvSpPr>
            <p:nvPr/>
          </p:nvSpPr>
          <p:spPr bwMode="auto">
            <a:xfrm flipH="1">
              <a:off x="5040" y="250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Freeform 114"/>
            <p:cNvSpPr>
              <a:spLocks/>
            </p:cNvSpPr>
            <p:nvPr/>
          </p:nvSpPr>
          <p:spPr bwMode="auto">
            <a:xfrm>
              <a:off x="5040" y="271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Rectangle 115"/>
            <p:cNvSpPr>
              <a:spLocks noChangeArrowheads="1"/>
            </p:cNvSpPr>
            <p:nvPr/>
          </p:nvSpPr>
          <p:spPr bwMode="auto">
            <a:xfrm>
              <a:off x="5073" y="2321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66" name="Line 116"/>
            <p:cNvSpPr>
              <a:spLocks noChangeShapeType="1"/>
            </p:cNvSpPr>
            <p:nvPr/>
          </p:nvSpPr>
          <p:spPr bwMode="auto">
            <a:xfrm>
              <a:off x="5043" y="331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117"/>
            <p:cNvSpPr>
              <a:spLocks noChangeShapeType="1"/>
            </p:cNvSpPr>
            <p:nvPr/>
          </p:nvSpPr>
          <p:spPr bwMode="auto">
            <a:xfrm rot="5400000">
              <a:off x="5010" y="344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118"/>
            <p:cNvSpPr>
              <a:spLocks noChangeShapeType="1"/>
            </p:cNvSpPr>
            <p:nvPr/>
          </p:nvSpPr>
          <p:spPr bwMode="auto">
            <a:xfrm flipV="1">
              <a:off x="5307" y="260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119"/>
            <p:cNvSpPr>
              <a:spLocks noChangeShapeType="1"/>
            </p:cNvSpPr>
            <p:nvPr/>
          </p:nvSpPr>
          <p:spPr bwMode="auto">
            <a:xfrm flipV="1">
              <a:off x="5265" y="260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Freeform 120"/>
            <p:cNvSpPr>
              <a:spLocks/>
            </p:cNvSpPr>
            <p:nvPr/>
          </p:nvSpPr>
          <p:spPr bwMode="auto">
            <a:xfrm>
              <a:off x="876" y="164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Freeform 121"/>
            <p:cNvSpPr>
              <a:spLocks/>
            </p:cNvSpPr>
            <p:nvPr/>
          </p:nvSpPr>
          <p:spPr bwMode="auto">
            <a:xfrm>
              <a:off x="864" y="226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2" name="Rectangle 122"/>
            <p:cNvSpPr>
              <a:spLocks noChangeArrowheads="1"/>
            </p:cNvSpPr>
            <p:nvPr/>
          </p:nvSpPr>
          <p:spPr bwMode="auto">
            <a:xfrm>
              <a:off x="935" y="1841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73" name="Freeform 123"/>
            <p:cNvSpPr>
              <a:spLocks/>
            </p:cNvSpPr>
            <p:nvPr/>
          </p:nvSpPr>
          <p:spPr bwMode="auto">
            <a:xfrm>
              <a:off x="1599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Line 124"/>
            <p:cNvSpPr>
              <a:spLocks noChangeShapeType="1"/>
            </p:cNvSpPr>
            <p:nvPr/>
          </p:nvSpPr>
          <p:spPr bwMode="auto">
            <a:xfrm flipH="1" flipV="1">
              <a:off x="1442" y="178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Freeform 125"/>
            <p:cNvSpPr>
              <a:spLocks/>
            </p:cNvSpPr>
            <p:nvPr/>
          </p:nvSpPr>
          <p:spPr bwMode="auto">
            <a:xfrm>
              <a:off x="1476" y="177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Freeform 126"/>
            <p:cNvSpPr>
              <a:spLocks/>
            </p:cNvSpPr>
            <p:nvPr/>
          </p:nvSpPr>
          <p:spPr bwMode="auto">
            <a:xfrm>
              <a:off x="1155" y="158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7" name="Line 127"/>
            <p:cNvSpPr>
              <a:spLocks noChangeShapeType="1"/>
            </p:cNvSpPr>
            <p:nvPr/>
          </p:nvSpPr>
          <p:spPr bwMode="auto">
            <a:xfrm flipH="1">
              <a:off x="1051" y="192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Rectangle 128"/>
            <p:cNvSpPr>
              <a:spLocks noChangeArrowheads="1"/>
            </p:cNvSpPr>
            <p:nvPr/>
          </p:nvSpPr>
          <p:spPr bwMode="auto">
            <a:xfrm>
              <a:off x="991" y="2534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79" name="Rectangle 130"/>
            <p:cNvSpPr>
              <a:spLocks noChangeArrowheads="1"/>
            </p:cNvSpPr>
            <p:nvPr/>
          </p:nvSpPr>
          <p:spPr bwMode="auto">
            <a:xfrm>
              <a:off x="987" y="2241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0" name="Rectangle 131"/>
            <p:cNvSpPr>
              <a:spLocks noChangeArrowheads="1"/>
            </p:cNvSpPr>
            <p:nvPr/>
          </p:nvSpPr>
          <p:spPr bwMode="auto">
            <a:xfrm>
              <a:off x="1245" y="1728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1" name="Rectangle 132"/>
            <p:cNvSpPr>
              <a:spLocks noChangeArrowheads="1"/>
            </p:cNvSpPr>
            <p:nvPr/>
          </p:nvSpPr>
          <p:spPr bwMode="auto">
            <a:xfrm>
              <a:off x="1560" y="1550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grpSp>
          <p:nvGrpSpPr>
            <p:cNvPr id="482" name="Group 133"/>
            <p:cNvGrpSpPr>
              <a:grpSpLocks/>
            </p:cNvGrpSpPr>
            <p:nvPr/>
          </p:nvGrpSpPr>
          <p:grpSpPr bwMode="auto">
            <a:xfrm>
              <a:off x="672" y="2153"/>
              <a:ext cx="162" cy="450"/>
              <a:chOff x="672" y="2153"/>
              <a:chExt cx="162" cy="450"/>
            </a:xfrm>
          </p:grpSpPr>
          <p:sp>
            <p:nvSpPr>
              <p:cNvPr id="529" name="Freeform 134"/>
              <p:cNvSpPr>
                <a:spLocks/>
              </p:cNvSpPr>
              <p:nvPr/>
            </p:nvSpPr>
            <p:spPr bwMode="auto">
              <a:xfrm>
                <a:off x="672" y="2153"/>
                <a:ext cx="162" cy="450"/>
              </a:xfrm>
              <a:custGeom>
                <a:avLst/>
                <a:gdLst>
                  <a:gd name="T0" fmla="*/ 160 w 104"/>
                  <a:gd name="T1" fmla="*/ 444 h 245"/>
                  <a:gd name="T2" fmla="*/ 160 w 104"/>
                  <a:gd name="T3" fmla="*/ 0 h 245"/>
                  <a:gd name="T4" fmla="*/ 0 w 104"/>
                  <a:gd name="T5" fmla="*/ 0 h 245"/>
                  <a:gd name="T6" fmla="*/ 0 w 104"/>
                  <a:gd name="T7" fmla="*/ 448 h 245"/>
                  <a:gd name="T8" fmla="*/ 160 w 104"/>
                  <a:gd name="T9" fmla="*/ 448 h 245"/>
                  <a:gd name="T10" fmla="*/ 160 w 104"/>
                  <a:gd name="T11" fmla="*/ 448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Rectangle 135"/>
              <p:cNvSpPr>
                <a:spLocks noChangeArrowheads="1"/>
              </p:cNvSpPr>
              <p:nvPr/>
            </p:nvSpPr>
            <p:spPr bwMode="auto">
              <a:xfrm>
                <a:off x="683" y="2272"/>
                <a:ext cx="133" cy="114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483" name="Line 136"/>
            <p:cNvSpPr>
              <a:spLocks noChangeShapeType="1"/>
            </p:cNvSpPr>
            <p:nvPr/>
          </p:nvSpPr>
          <p:spPr bwMode="auto">
            <a:xfrm flipH="1">
              <a:off x="1530" y="244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137"/>
            <p:cNvSpPr>
              <a:spLocks noChangeShapeType="1"/>
            </p:cNvSpPr>
            <p:nvPr/>
          </p:nvSpPr>
          <p:spPr bwMode="auto">
            <a:xfrm flipV="1">
              <a:off x="1488" y="154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138"/>
            <p:cNvSpPr>
              <a:spLocks noChangeShapeType="1"/>
            </p:cNvSpPr>
            <p:nvPr/>
          </p:nvSpPr>
          <p:spPr bwMode="auto">
            <a:xfrm flipH="1" flipV="1">
              <a:off x="4083" y="135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139"/>
            <p:cNvSpPr>
              <a:spLocks noChangeShapeType="1"/>
            </p:cNvSpPr>
            <p:nvPr/>
          </p:nvSpPr>
          <p:spPr bwMode="auto">
            <a:xfrm rot="5400000" flipH="1" flipV="1">
              <a:off x="1251" y="130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140"/>
            <p:cNvSpPr>
              <a:spLocks noChangeShapeType="1"/>
            </p:cNvSpPr>
            <p:nvPr/>
          </p:nvSpPr>
          <p:spPr bwMode="auto">
            <a:xfrm rot="16200000" flipV="1">
              <a:off x="3996" y="183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141"/>
            <p:cNvSpPr>
              <a:spLocks noChangeShapeType="1"/>
            </p:cNvSpPr>
            <p:nvPr/>
          </p:nvSpPr>
          <p:spPr bwMode="auto">
            <a:xfrm rot="16200000" flipV="1">
              <a:off x="761" y="128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142"/>
            <p:cNvSpPr>
              <a:spLocks noChangeShapeType="1"/>
            </p:cNvSpPr>
            <p:nvPr/>
          </p:nvSpPr>
          <p:spPr bwMode="auto">
            <a:xfrm flipV="1">
              <a:off x="600" y="144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143"/>
            <p:cNvSpPr>
              <a:spLocks noChangeShapeType="1"/>
            </p:cNvSpPr>
            <p:nvPr/>
          </p:nvSpPr>
          <p:spPr bwMode="auto">
            <a:xfrm rot="16200000" flipV="1">
              <a:off x="633" y="224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1" name="Group 144"/>
            <p:cNvGrpSpPr>
              <a:grpSpLocks/>
            </p:cNvGrpSpPr>
            <p:nvPr/>
          </p:nvGrpSpPr>
          <p:grpSpPr bwMode="auto">
            <a:xfrm>
              <a:off x="2976" y="3151"/>
              <a:ext cx="146" cy="317"/>
              <a:chOff x="2976" y="3151"/>
              <a:chExt cx="146" cy="317"/>
            </a:xfrm>
          </p:grpSpPr>
          <p:sp>
            <p:nvSpPr>
              <p:cNvPr id="525" name="Rectangle 145"/>
              <p:cNvSpPr>
                <a:spLocks noChangeArrowheads="1"/>
              </p:cNvSpPr>
              <p:nvPr/>
            </p:nvSpPr>
            <p:spPr bwMode="auto">
              <a:xfrm>
                <a:off x="2979" y="315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6" name="Rectangle 146"/>
              <p:cNvSpPr>
                <a:spLocks noChangeArrowheads="1"/>
              </p:cNvSpPr>
              <p:nvPr/>
            </p:nvSpPr>
            <p:spPr bwMode="auto">
              <a:xfrm>
                <a:off x="2976" y="3352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7" name="Rectangle 147"/>
              <p:cNvSpPr>
                <a:spLocks noChangeArrowheads="1"/>
              </p:cNvSpPr>
              <p:nvPr/>
            </p:nvSpPr>
            <p:spPr bwMode="auto">
              <a:xfrm>
                <a:off x="3039" y="3228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8" name="AutoShape 148"/>
              <p:cNvSpPr>
                <a:spLocks noChangeArrowheads="1"/>
              </p:cNvSpPr>
              <p:nvPr/>
            </p:nvSpPr>
            <p:spPr bwMode="auto">
              <a:xfrm rot="5400000">
                <a:off x="2917" y="3261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2" name="Group 149"/>
            <p:cNvGrpSpPr>
              <a:grpSpLocks/>
            </p:cNvGrpSpPr>
            <p:nvPr/>
          </p:nvGrpSpPr>
          <p:grpSpPr bwMode="auto">
            <a:xfrm>
              <a:off x="3012" y="2425"/>
              <a:ext cx="146" cy="317"/>
              <a:chOff x="3012" y="2425"/>
              <a:chExt cx="146" cy="317"/>
            </a:xfrm>
          </p:grpSpPr>
          <p:sp>
            <p:nvSpPr>
              <p:cNvPr id="521" name="Rectangle 150"/>
              <p:cNvSpPr>
                <a:spLocks noChangeArrowheads="1"/>
              </p:cNvSpPr>
              <p:nvPr/>
            </p:nvSpPr>
            <p:spPr bwMode="auto">
              <a:xfrm>
                <a:off x="3015" y="242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2" name="Rectangle 151"/>
              <p:cNvSpPr>
                <a:spLocks noChangeArrowheads="1"/>
              </p:cNvSpPr>
              <p:nvPr/>
            </p:nvSpPr>
            <p:spPr bwMode="auto">
              <a:xfrm>
                <a:off x="3012" y="262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3" name="Rectangle 152"/>
              <p:cNvSpPr>
                <a:spLocks noChangeArrowheads="1"/>
              </p:cNvSpPr>
              <p:nvPr/>
            </p:nvSpPr>
            <p:spPr bwMode="auto">
              <a:xfrm>
                <a:off x="3075" y="250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4" name="AutoShape 153"/>
              <p:cNvSpPr>
                <a:spLocks noChangeArrowheads="1"/>
              </p:cNvSpPr>
              <p:nvPr/>
            </p:nvSpPr>
            <p:spPr bwMode="auto">
              <a:xfrm rot="5400000">
                <a:off x="2953" y="2535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3" name="Line 154"/>
            <p:cNvSpPr>
              <a:spLocks noChangeShapeType="1"/>
            </p:cNvSpPr>
            <p:nvPr/>
          </p:nvSpPr>
          <p:spPr bwMode="auto">
            <a:xfrm flipV="1">
              <a:off x="3408" y="260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155"/>
            <p:cNvSpPr>
              <a:spLocks noChangeShapeType="1"/>
            </p:cNvSpPr>
            <p:nvPr/>
          </p:nvSpPr>
          <p:spPr bwMode="auto">
            <a:xfrm rot="5400000" flipV="1">
              <a:off x="3382" y="296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5" name="Group 156"/>
            <p:cNvGrpSpPr>
              <a:grpSpLocks/>
            </p:cNvGrpSpPr>
            <p:nvPr/>
          </p:nvGrpSpPr>
          <p:grpSpPr bwMode="auto">
            <a:xfrm>
              <a:off x="912" y="1294"/>
              <a:ext cx="146" cy="317"/>
              <a:chOff x="912" y="1294"/>
              <a:chExt cx="146" cy="317"/>
            </a:xfrm>
          </p:grpSpPr>
          <p:sp>
            <p:nvSpPr>
              <p:cNvPr id="517" name="Rectangle 157"/>
              <p:cNvSpPr>
                <a:spLocks noChangeArrowheads="1"/>
              </p:cNvSpPr>
              <p:nvPr/>
            </p:nvSpPr>
            <p:spPr bwMode="auto">
              <a:xfrm flipH="1">
                <a:off x="912" y="1294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8" name="Rectangle 158"/>
              <p:cNvSpPr>
                <a:spLocks noChangeArrowheads="1"/>
              </p:cNvSpPr>
              <p:nvPr/>
            </p:nvSpPr>
            <p:spPr bwMode="auto">
              <a:xfrm flipH="1">
                <a:off x="915" y="149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9" name="Rectangle 159"/>
              <p:cNvSpPr>
                <a:spLocks noChangeArrowheads="1"/>
              </p:cNvSpPr>
              <p:nvPr/>
            </p:nvSpPr>
            <p:spPr bwMode="auto">
              <a:xfrm flipH="1">
                <a:off x="938" y="1371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0" name="AutoShape 160"/>
              <p:cNvSpPr>
                <a:spLocks noChangeArrowheads="1"/>
              </p:cNvSpPr>
              <p:nvPr/>
            </p:nvSpPr>
            <p:spPr bwMode="auto">
              <a:xfrm rot="16200000" flipH="1">
                <a:off x="819" y="1404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6" name="Group 161"/>
            <p:cNvGrpSpPr>
              <a:grpSpLocks/>
            </p:cNvGrpSpPr>
            <p:nvPr/>
          </p:nvGrpSpPr>
          <p:grpSpPr bwMode="auto">
            <a:xfrm>
              <a:off x="5121" y="2446"/>
              <a:ext cx="146" cy="317"/>
              <a:chOff x="5121" y="2446"/>
              <a:chExt cx="146" cy="317"/>
            </a:xfrm>
          </p:grpSpPr>
          <p:sp>
            <p:nvSpPr>
              <p:cNvPr id="513" name="Rectangle 162"/>
              <p:cNvSpPr>
                <a:spLocks noChangeArrowheads="1"/>
              </p:cNvSpPr>
              <p:nvPr/>
            </p:nvSpPr>
            <p:spPr bwMode="auto">
              <a:xfrm>
                <a:off x="5124" y="244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4" name="Rectangle 163"/>
              <p:cNvSpPr>
                <a:spLocks noChangeArrowheads="1"/>
              </p:cNvSpPr>
              <p:nvPr/>
            </p:nvSpPr>
            <p:spPr bwMode="auto">
              <a:xfrm>
                <a:off x="5121" y="2647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5" name="Rectangle 164"/>
              <p:cNvSpPr>
                <a:spLocks noChangeArrowheads="1"/>
              </p:cNvSpPr>
              <p:nvPr/>
            </p:nvSpPr>
            <p:spPr bwMode="auto">
              <a:xfrm>
                <a:off x="5184" y="252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6" name="AutoShape 165"/>
              <p:cNvSpPr>
                <a:spLocks noChangeArrowheads="1"/>
              </p:cNvSpPr>
              <p:nvPr/>
            </p:nvSpPr>
            <p:spPr bwMode="auto">
              <a:xfrm rot="5400000">
                <a:off x="5062" y="2556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7" name="Rectangle 166"/>
            <p:cNvSpPr>
              <a:spLocks noChangeArrowheads="1"/>
            </p:cNvSpPr>
            <p:nvPr/>
          </p:nvSpPr>
          <p:spPr bwMode="auto">
            <a:xfrm>
              <a:off x="1122" y="2408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8" name="Line 167"/>
            <p:cNvSpPr>
              <a:spLocks noChangeShapeType="1"/>
            </p:cNvSpPr>
            <p:nvPr/>
          </p:nvSpPr>
          <p:spPr bwMode="auto">
            <a:xfrm flipV="1">
              <a:off x="1878" y="219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68"/>
            <p:cNvSpPr>
              <a:spLocks noChangeShapeType="1"/>
            </p:cNvSpPr>
            <p:nvPr/>
          </p:nvSpPr>
          <p:spPr bwMode="auto">
            <a:xfrm flipV="1">
              <a:off x="1879" y="340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69"/>
            <p:cNvSpPr>
              <a:spLocks noChangeShapeType="1"/>
            </p:cNvSpPr>
            <p:nvPr/>
          </p:nvSpPr>
          <p:spPr bwMode="auto">
            <a:xfrm flipH="1">
              <a:off x="1017" y="135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70"/>
            <p:cNvSpPr>
              <a:spLocks noChangeShapeType="1"/>
            </p:cNvSpPr>
            <p:nvPr/>
          </p:nvSpPr>
          <p:spPr bwMode="auto">
            <a:xfrm flipV="1">
              <a:off x="4209" y="211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71"/>
            <p:cNvSpPr>
              <a:spLocks noChangeShapeType="1"/>
            </p:cNvSpPr>
            <p:nvPr/>
          </p:nvSpPr>
          <p:spPr bwMode="auto">
            <a:xfrm rot="-5400000" flipH="1" flipV="1">
              <a:off x="3806" y="166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72"/>
            <p:cNvSpPr>
              <a:spLocks noChangeShapeType="1"/>
            </p:cNvSpPr>
            <p:nvPr/>
          </p:nvSpPr>
          <p:spPr bwMode="auto">
            <a:xfrm>
              <a:off x="960" y="119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73"/>
            <p:cNvSpPr>
              <a:spLocks noChangeShapeType="1"/>
            </p:cNvSpPr>
            <p:nvPr/>
          </p:nvSpPr>
          <p:spPr bwMode="auto">
            <a:xfrm rot="-5400000" flipH="1" flipV="1">
              <a:off x="910" y="125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Rectangle 175"/>
            <p:cNvSpPr>
              <a:spLocks noChangeArrowheads="1"/>
            </p:cNvSpPr>
            <p:nvPr/>
          </p:nvSpPr>
          <p:spPr bwMode="auto">
            <a:xfrm>
              <a:off x="2653" y="1712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507" name="Rectangle 176"/>
            <p:cNvSpPr>
              <a:spLocks noChangeArrowheads="1"/>
            </p:cNvSpPr>
            <p:nvPr/>
          </p:nvSpPr>
          <p:spPr bwMode="auto">
            <a:xfrm>
              <a:off x="480" y="2400"/>
              <a:ext cx="555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20 or 116</a:t>
              </a:r>
            </a:p>
          </p:txBody>
        </p:sp>
        <p:sp>
          <p:nvSpPr>
            <p:cNvPr id="508" name="Rectangle 177"/>
            <p:cNvSpPr>
              <a:spLocks noChangeArrowheads="1"/>
            </p:cNvSpPr>
            <p:nvPr/>
          </p:nvSpPr>
          <p:spPr bwMode="auto">
            <a:xfrm>
              <a:off x="4872" y="200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09" name="Rectangle 178"/>
            <p:cNvSpPr>
              <a:spLocks noChangeArrowheads="1"/>
            </p:cNvSpPr>
            <p:nvPr/>
          </p:nvSpPr>
          <p:spPr bwMode="auto">
            <a:xfrm>
              <a:off x="3757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10" name="Rectangle 179"/>
            <p:cNvSpPr>
              <a:spLocks noChangeArrowheads="1"/>
            </p:cNvSpPr>
            <p:nvPr/>
          </p:nvSpPr>
          <p:spPr bwMode="auto">
            <a:xfrm>
              <a:off x="2629" y="2016"/>
              <a:ext cx="1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sw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11" name="Rectangle 180"/>
            <p:cNvSpPr>
              <a:spLocks noChangeArrowheads="1"/>
            </p:cNvSpPr>
            <p:nvPr/>
          </p:nvSpPr>
          <p:spPr bwMode="auto">
            <a:xfrm>
              <a:off x="1584" y="1728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512" name="Rectangle 181"/>
            <p:cNvSpPr>
              <a:spLocks noChangeArrowheads="1"/>
            </p:cNvSpPr>
            <p:nvPr/>
          </p:nvSpPr>
          <p:spPr bwMode="auto">
            <a:xfrm>
              <a:off x="1536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sub</a:t>
              </a:r>
              <a:endParaRPr lang="en-US" sz="1600" b="1">
                <a:latin typeface="Courier New" pitchFamily="49" charset="0"/>
              </a:endParaRPr>
            </a:p>
          </p:txBody>
        </p:sp>
      </p:grpSp>
      <p:sp>
        <p:nvSpPr>
          <p:cNvPr id="539" name="Text Box 8"/>
          <p:cNvSpPr txBox="1">
            <a:spLocks noChangeArrowheads="1"/>
          </p:cNvSpPr>
          <p:nvPr/>
        </p:nvSpPr>
        <p:spPr bwMode="auto">
          <a:xfrm>
            <a:off x="1219559" y="5419342"/>
            <a:ext cx="7246219" cy="1074599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/>
            <a:r>
              <a:rPr lang="en-US" sz="1800" dirty="0" smtClean="0">
                <a:latin typeface="Arial" charset="0"/>
              </a:rPr>
              <a:t>If </a:t>
            </a:r>
            <a:r>
              <a:rPr lang="en-US" sz="1800" dirty="0">
                <a:latin typeface="Arial" charset="0"/>
              </a:rPr>
              <a:t>the branch is </a:t>
            </a:r>
            <a:r>
              <a:rPr lang="en-US" sz="1800" dirty="0" smtClean="0">
                <a:latin typeface="Arial" charset="0"/>
              </a:rPr>
              <a:t>taken the 3 wrong instructions get </a:t>
            </a:r>
            <a:r>
              <a:rPr lang="en-US" sz="1800" dirty="0">
                <a:latin typeface="Arial" charset="0"/>
              </a:rPr>
              <a:t>into the pipeline </a:t>
            </a:r>
            <a:r>
              <a:rPr lang="en-US" sz="1800" dirty="0" smtClean="0">
                <a:latin typeface="Arial" charset="0"/>
              </a:rPr>
              <a:t>(they </a:t>
            </a:r>
            <a:r>
              <a:rPr lang="en-US" sz="1800" dirty="0">
                <a:latin typeface="Arial" charset="0"/>
              </a:rPr>
              <a:t>must be </a:t>
            </a:r>
            <a:r>
              <a:rPr lang="en-US" sz="1800" dirty="0" smtClean="0">
                <a:latin typeface="Arial" charset="0"/>
              </a:rPr>
              <a:t>canceled somehow)</a:t>
            </a:r>
          </a:p>
          <a:p>
            <a:pPr marL="0" lvl="1"/>
            <a:r>
              <a:rPr lang="en-US" sz="1800" dirty="0" smtClean="0">
                <a:latin typeface="Arial" charset="0"/>
              </a:rPr>
              <a:t>          =&gt; We are loosing 3 cycles after each taken branch!</a:t>
            </a:r>
          </a:p>
        </p:txBody>
      </p:sp>
    </p:spTree>
    <p:extLst>
      <p:ext uri="{BB962C8B-B14F-4D97-AF65-F5344CB8AC3E}">
        <p14:creationId xmlns:p14="http://schemas.microsoft.com/office/powerpoint/2010/main" val="4090740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/>
        </p:nvSpPr>
        <p:spPr bwMode="auto">
          <a:xfrm>
            <a:off x="685800" y="17566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1: Always Fetch Not Taken</a:t>
            </a:r>
          </a:p>
        </p:txBody>
      </p:sp>
      <p:sp>
        <p:nvSpPr>
          <p:cNvPr id="3" name="Rectangle 7"/>
          <p:cNvSpPr>
            <a:spLocks noGrp="1" noChangeArrowheads="1"/>
          </p:cNvSpPr>
          <p:nvPr/>
        </p:nvSpPr>
        <p:spPr bwMode="auto">
          <a:xfrm>
            <a:off x="685800" y="958516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itchFamily="2" charset="2"/>
              <a:buChar char="u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75000"/>
              <a:buFont typeface="Wingdings" pitchFamily="2" charset="2"/>
              <a:buChar char="v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b="0" dirty="0">
              <a:latin typeface="Neo Sans Intel"/>
              <a:cs typeface="Neo Sans Inte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1143000"/>
            <a:ext cx="792480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Execute instructions from the fall-through (not-taken) </a:t>
            </a:r>
            <a:r>
              <a:rPr lang="en-US" sz="2000" dirty="0" smtClean="0">
                <a:latin typeface="Neo Sans Intel"/>
              </a:rPr>
              <a:t>path as </a:t>
            </a:r>
            <a:r>
              <a:rPr lang="en-US" sz="2000" dirty="0">
                <a:latin typeface="Neo Sans Intel"/>
              </a:rPr>
              <a:t>if there is no branch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If the branch is not-taken (~50%), no penalty is paid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If branch actually </a:t>
            </a:r>
            <a:r>
              <a:rPr lang="en-US" sz="2000" dirty="0" smtClean="0">
                <a:latin typeface="Neo Sans Intel"/>
              </a:rPr>
              <a:t>taken:</a:t>
            </a:r>
            <a:endParaRPr lang="en-US" sz="2000" dirty="0">
              <a:latin typeface="Neo Sans Intel"/>
            </a:endParaRP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Flush the fall-through path instructions before they change the machine state (memory / registers)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Fetch the instructions from the correct (taken) path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Assuming ~50% branches not taken on </a:t>
            </a:r>
            <a:r>
              <a:rPr lang="en-US" sz="2000" dirty="0" smtClean="0">
                <a:latin typeface="Neo Sans Intel"/>
              </a:rPr>
              <a:t>average. How lower it will be that ideal pipeline?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14400" y="4523805"/>
            <a:ext cx="8077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>
                <a:solidFill>
                  <a:srgbClr val="061922"/>
                </a:solidFill>
                <a:latin typeface="Neo Sans Intel"/>
              </a:rPr>
              <a:t> CPI</a:t>
            </a:r>
            <a:r>
              <a:rPr lang="en-US" sz="1000" dirty="0">
                <a:solidFill>
                  <a:srgbClr val="061922"/>
                </a:solidFill>
                <a:latin typeface="Neo Sans Intel"/>
              </a:rPr>
              <a:t> </a:t>
            </a:r>
            <a:r>
              <a:rPr lang="en-US" sz="1400" dirty="0">
                <a:solidFill>
                  <a:srgbClr val="061922"/>
                </a:solidFill>
                <a:latin typeface="Neo Sans Intel"/>
              </a:rPr>
              <a:t>ideal</a:t>
            </a:r>
            <a:r>
              <a:rPr lang="en-US" sz="2000" dirty="0">
                <a:solidFill>
                  <a:srgbClr val="061922"/>
                </a:solidFill>
                <a:latin typeface="Neo Sans Intel"/>
              </a:rPr>
              <a:t> (Clock per instruction)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=</a:t>
            </a:r>
            <a:endParaRPr lang="en-US" sz="2000" dirty="0">
              <a:solidFill>
                <a:srgbClr val="061922"/>
              </a:solidFill>
              <a:latin typeface="Neo Sans Intel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66800" y="492413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sz="1400" dirty="0">
                <a:solidFill>
                  <a:srgbClr val="061922"/>
                </a:solidFill>
                <a:latin typeface="Neo Sans Intel"/>
              </a:rPr>
              <a:t> real 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=</a:t>
            </a:r>
            <a:endParaRPr lang="en-US" dirty="0">
              <a:solidFill>
                <a:srgbClr val="06192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09800" y="4924130"/>
            <a:ext cx="144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sz="1000" dirty="0">
                <a:solidFill>
                  <a:srgbClr val="061922"/>
                </a:solidFill>
                <a:latin typeface="Neo Sans Intel"/>
              </a:rPr>
              <a:t> </a:t>
            </a:r>
            <a:r>
              <a:rPr lang="en-US" sz="1400" dirty="0">
                <a:solidFill>
                  <a:srgbClr val="061922"/>
                </a:solidFill>
                <a:latin typeface="Neo Sans Intel"/>
              </a:rPr>
              <a:t>ideal</a:t>
            </a:r>
            <a:r>
              <a:rPr lang="en-US" sz="2000" dirty="0">
                <a:solidFill>
                  <a:srgbClr val="061922"/>
                </a:solidFill>
                <a:latin typeface="Neo Sans Intel"/>
              </a:rPr>
              <a:t>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+</a:t>
            </a:r>
            <a:endParaRPr lang="en-US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429000" y="4923915"/>
            <a:ext cx="2637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61922"/>
                </a:solidFill>
                <a:latin typeface="Neo Sans Intel"/>
              </a:rPr>
              <a:t>(% of branches × 0.5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)</a:t>
            </a:r>
            <a:endParaRPr lang="en-US" sz="2000" dirty="0">
              <a:solidFill>
                <a:srgbClr val="061922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96275" y="4923915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Neo Sans Intel"/>
              </a:rPr>
              <a:t>× Penalty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=</a:t>
            </a:r>
            <a:endParaRPr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7336864" y="4924925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Neo Sans Intel"/>
              </a:rPr>
              <a:t>1.3</a:t>
            </a:r>
            <a:endParaRPr lang="en-US" sz="2000" dirty="0"/>
          </a:p>
        </p:txBody>
      </p:sp>
      <p:grpSp>
        <p:nvGrpSpPr>
          <p:cNvPr id="27" name="Группа 26"/>
          <p:cNvGrpSpPr/>
          <p:nvPr/>
        </p:nvGrpSpPr>
        <p:grpSpPr>
          <a:xfrm>
            <a:off x="4419600" y="5324025"/>
            <a:ext cx="846707" cy="682801"/>
            <a:chOff x="4419600" y="5324025"/>
            <a:chExt cx="846707" cy="682801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4419600" y="5606716"/>
              <a:ext cx="8467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61922"/>
                  </a:solidFill>
                  <a:latin typeface="Neo Sans Intel"/>
                </a:rPr>
                <a:t>~20%</a:t>
              </a:r>
              <a:endParaRPr lang="en-US" sz="2000" dirty="0"/>
            </a:p>
          </p:txBody>
        </p:sp>
        <p:cxnSp>
          <p:nvCxnSpPr>
            <p:cNvPr id="19" name="Прямая со стрелкой 18"/>
            <p:cNvCxnSpPr>
              <a:stCxn id="16" idx="0"/>
              <a:endCxn id="12" idx="2"/>
            </p:cNvCxnSpPr>
            <p:nvPr/>
          </p:nvCxnSpPr>
          <p:spPr bwMode="auto">
            <a:xfrm flipH="1" flipV="1">
              <a:off x="4747630" y="5324025"/>
              <a:ext cx="95324" cy="282691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8" name="Группа 27"/>
          <p:cNvGrpSpPr/>
          <p:nvPr/>
        </p:nvGrpSpPr>
        <p:grpSpPr>
          <a:xfrm>
            <a:off x="6609350" y="5324025"/>
            <a:ext cx="327334" cy="685540"/>
            <a:chOff x="6609350" y="5324025"/>
            <a:chExt cx="327334" cy="685540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6609350" y="5609455"/>
              <a:ext cx="327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61922"/>
                  </a:solidFill>
                  <a:latin typeface="Neo Sans Intel"/>
                </a:rPr>
                <a:t>3</a:t>
              </a:r>
              <a:endParaRPr lang="en-US" sz="2000" dirty="0"/>
            </a:p>
          </p:txBody>
        </p:sp>
        <p:cxnSp>
          <p:nvCxnSpPr>
            <p:cNvPr id="24" name="Прямая со стрелкой 23"/>
            <p:cNvCxnSpPr>
              <a:stCxn id="17" idx="0"/>
              <a:endCxn id="14" idx="2"/>
            </p:cNvCxnSpPr>
            <p:nvPr/>
          </p:nvCxnSpPr>
          <p:spPr bwMode="auto">
            <a:xfrm flipH="1" flipV="1">
              <a:off x="6636221" y="5324025"/>
              <a:ext cx="136796" cy="28543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26" name="Прямоугольник 25"/>
          <p:cNvSpPr/>
          <p:nvPr/>
        </p:nvSpPr>
        <p:spPr>
          <a:xfrm>
            <a:off x="4699505" y="4524815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1</a:t>
            </a:r>
            <a:endParaRPr lang="en-US" sz="2000" dirty="0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537205" y="5609455"/>
            <a:ext cx="5799659" cy="488454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 algn="ctr"/>
            <a:r>
              <a:rPr lang="en-US" sz="1800" dirty="0" smtClean="0">
                <a:latin typeface="Arial" charset="0"/>
              </a:rPr>
              <a:t>30% slower =&gt; need to find something better </a:t>
            </a:r>
          </a:p>
        </p:txBody>
      </p:sp>
      <p:pic>
        <p:nvPicPr>
          <p:cNvPr id="30" name="Звук 2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2636654"/>
      </p:ext>
    </p:extLst>
  </p:cSld>
  <p:clrMapOvr>
    <a:masterClrMapping/>
  </p:clrMapOvr>
  <p:transition advTm="4278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8" grpId="0"/>
      <p:bldP spid="9" grpId="0"/>
      <p:bldP spid="12" grpId="0"/>
      <p:bldP spid="14" grpId="0"/>
      <p:bldP spid="15" grpId="0"/>
      <p:bldP spid="26" grpId="0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2: Delayed Branches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685800"/>
            <a:ext cx="8077200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Maybe ask the software (SW) to help?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rgbClr val="061922"/>
                </a:solidFill>
                <a:latin typeface="Neo Sans Intel"/>
              </a:rPr>
              <a:t>Need to change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ISA to give it such possibility</a:t>
            </a:r>
            <a:r>
              <a:rPr lang="en-US" sz="2000" dirty="0" smtClean="0">
                <a:latin typeface="Neo Sans Intel"/>
              </a:rPr>
              <a:t> 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Define </a:t>
            </a:r>
            <a:r>
              <a:rPr lang="en-US" sz="2000" dirty="0">
                <a:latin typeface="Neo Sans Intel"/>
              </a:rPr>
              <a:t>branch to take place </a:t>
            </a:r>
            <a:r>
              <a:rPr lang="en-US" sz="2000" dirty="0">
                <a:solidFill>
                  <a:srgbClr val="0070C0"/>
                </a:solidFill>
                <a:latin typeface="Neo Sans Intel"/>
              </a:rPr>
              <a:t>AFTER</a:t>
            </a:r>
            <a:r>
              <a:rPr lang="en-US" sz="2000" dirty="0">
                <a:latin typeface="Neo Sans Intel"/>
              </a:rPr>
              <a:t> </a:t>
            </a:r>
            <a:r>
              <a:rPr lang="en-US" sz="2000" b="1" dirty="0">
                <a:latin typeface="Neo Sans Intel"/>
              </a:rPr>
              <a:t>n</a:t>
            </a:r>
            <a:r>
              <a:rPr lang="en-US" sz="2000" dirty="0">
                <a:latin typeface="Neo Sans Intel"/>
              </a:rPr>
              <a:t> following </a:t>
            </a:r>
            <a:r>
              <a:rPr lang="en-US" sz="2000" dirty="0" smtClean="0">
                <a:latin typeface="Neo Sans Intel"/>
              </a:rPr>
              <a:t>instructions</a:t>
            </a:r>
            <a:endParaRPr lang="en-US" sz="2000" dirty="0">
              <a:latin typeface="Neo Sans Intel"/>
            </a:endParaRP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Hardware (HW) executes </a:t>
            </a:r>
            <a:r>
              <a:rPr lang="en-US" sz="2000" b="1" dirty="0" smtClean="0">
                <a:latin typeface="Neo Sans Intel"/>
              </a:rPr>
              <a:t>n</a:t>
            </a:r>
            <a:r>
              <a:rPr lang="en-US" sz="2000" dirty="0" smtClean="0">
                <a:latin typeface="Neo Sans Intel"/>
              </a:rPr>
              <a:t> </a:t>
            </a:r>
            <a:r>
              <a:rPr lang="en-US" sz="2000" dirty="0">
                <a:latin typeface="Neo Sans Intel"/>
              </a:rPr>
              <a:t>instructions following the branch regardless of branch is taken or not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SW puts in the n slots following the branch instructions that </a:t>
            </a:r>
            <a:r>
              <a:rPr lang="en-US" sz="2000" dirty="0" smtClean="0">
                <a:latin typeface="Neo Sans Intel"/>
              </a:rPr>
              <a:t>can be </a:t>
            </a:r>
            <a:r>
              <a:rPr lang="en-US" sz="2000" dirty="0">
                <a:latin typeface="Neo Sans Intel"/>
              </a:rPr>
              <a:t>executed regardless of branch resolution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Instructions that are before the branch instruction, or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Instructions from the converged path after the branch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If cannot find independent instructions, put </a:t>
            </a:r>
            <a:r>
              <a:rPr lang="en-US" sz="2000" dirty="0" smtClean="0">
                <a:latin typeface="Neo Sans Intel"/>
              </a:rPr>
              <a:t>NOPs</a:t>
            </a:r>
            <a:endParaRPr lang="en-US" sz="2000" dirty="0">
              <a:latin typeface="Neo Sans Intel"/>
            </a:endParaRPr>
          </a:p>
        </p:txBody>
      </p:sp>
      <p:cxnSp>
        <p:nvCxnSpPr>
          <p:cNvPr id="13" name="Прямая соединительная линия 12"/>
          <p:cNvCxnSpPr>
            <a:endCxn id="16" idx="3"/>
          </p:cNvCxnSpPr>
          <p:nvPr/>
        </p:nvCxnSpPr>
        <p:spPr bwMode="auto">
          <a:xfrm>
            <a:off x="1823720" y="4429225"/>
            <a:ext cx="0" cy="48491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Прямая соединительная линия 14"/>
          <p:cNvCxnSpPr>
            <a:stCxn id="16" idx="0"/>
          </p:cNvCxnSpPr>
          <p:nvPr/>
        </p:nvCxnSpPr>
        <p:spPr bwMode="auto">
          <a:xfrm>
            <a:off x="1823720" y="5676139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6" name="Шестиугольник 15"/>
          <p:cNvSpPr/>
          <p:nvPr/>
        </p:nvSpPr>
        <p:spPr bwMode="auto">
          <a:xfrm rot="5400000">
            <a:off x="1442720" y="5028439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" name="Овал 19"/>
          <p:cNvSpPr/>
          <p:nvPr/>
        </p:nvSpPr>
        <p:spPr bwMode="auto">
          <a:xfrm>
            <a:off x="1737495" y="4853714"/>
            <a:ext cx="182880" cy="182880"/>
          </a:xfrm>
          <a:prstGeom prst="ellipse">
            <a:avLst/>
          </a:prstGeom>
          <a:solidFill>
            <a:srgbClr val="7030A0"/>
          </a:solidFill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Овал 20"/>
          <p:cNvSpPr/>
          <p:nvPr/>
        </p:nvSpPr>
        <p:spPr bwMode="auto">
          <a:xfrm>
            <a:off x="1785620" y="4685539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" name="Овал 21"/>
          <p:cNvSpPr/>
          <p:nvPr/>
        </p:nvSpPr>
        <p:spPr bwMode="auto">
          <a:xfrm>
            <a:off x="1785620" y="4515359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4" name="Овал 23"/>
          <p:cNvSpPr/>
          <p:nvPr/>
        </p:nvSpPr>
        <p:spPr bwMode="auto">
          <a:xfrm>
            <a:off x="1518920" y="545515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Овал 24"/>
          <p:cNvSpPr/>
          <p:nvPr/>
        </p:nvSpPr>
        <p:spPr bwMode="auto">
          <a:xfrm>
            <a:off x="1518920" y="527735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6" name="Овал 25"/>
          <p:cNvSpPr/>
          <p:nvPr/>
        </p:nvSpPr>
        <p:spPr bwMode="auto">
          <a:xfrm>
            <a:off x="1518920" y="510717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8" name="Овал 27"/>
          <p:cNvSpPr/>
          <p:nvPr/>
        </p:nvSpPr>
        <p:spPr bwMode="auto">
          <a:xfrm>
            <a:off x="2052320" y="534593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Овал 28"/>
          <p:cNvSpPr/>
          <p:nvPr/>
        </p:nvSpPr>
        <p:spPr bwMode="auto">
          <a:xfrm>
            <a:off x="2052320" y="514019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Овал 30"/>
          <p:cNvSpPr/>
          <p:nvPr/>
        </p:nvSpPr>
        <p:spPr bwMode="auto">
          <a:xfrm>
            <a:off x="1780540" y="594537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2" name="Овал 31"/>
          <p:cNvSpPr/>
          <p:nvPr/>
        </p:nvSpPr>
        <p:spPr bwMode="auto">
          <a:xfrm>
            <a:off x="1780540" y="577519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8600" y="4994833"/>
            <a:ext cx="121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Not Taken path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09800" y="499229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Taken path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20374" y="5676139"/>
            <a:ext cx="128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smtClean="0"/>
              <a:t>Converged </a:t>
            </a:r>
            <a:r>
              <a:rPr lang="en-US" dirty="0"/>
              <a:t>path</a:t>
            </a:r>
          </a:p>
        </p:txBody>
      </p:sp>
      <p:cxnSp>
        <p:nvCxnSpPr>
          <p:cNvPr id="54" name="Прямая соединительная линия 53"/>
          <p:cNvCxnSpPr>
            <a:endCxn id="56" idx="3"/>
          </p:cNvCxnSpPr>
          <p:nvPr/>
        </p:nvCxnSpPr>
        <p:spPr bwMode="auto">
          <a:xfrm>
            <a:off x="4267200" y="4434840"/>
            <a:ext cx="0" cy="55372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5" name="Прямая соединительная линия 54"/>
          <p:cNvCxnSpPr>
            <a:stCxn id="56" idx="0"/>
          </p:cNvCxnSpPr>
          <p:nvPr/>
        </p:nvCxnSpPr>
        <p:spPr bwMode="auto">
          <a:xfrm>
            <a:off x="4267200" y="5750560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6" name="Шестиугольник 55"/>
          <p:cNvSpPr/>
          <p:nvPr/>
        </p:nvSpPr>
        <p:spPr bwMode="auto">
          <a:xfrm rot="5400000">
            <a:off x="3886200" y="5102860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Овал 56"/>
          <p:cNvSpPr/>
          <p:nvPr/>
        </p:nvSpPr>
        <p:spPr bwMode="auto">
          <a:xfrm>
            <a:off x="4180975" y="4928135"/>
            <a:ext cx="182880" cy="182880"/>
          </a:xfrm>
          <a:prstGeom prst="ellipse">
            <a:avLst/>
          </a:prstGeom>
          <a:solidFill>
            <a:srgbClr val="7030A0"/>
          </a:solidFill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8" name="Овал 57"/>
          <p:cNvSpPr/>
          <p:nvPr/>
        </p:nvSpPr>
        <p:spPr bwMode="auto">
          <a:xfrm>
            <a:off x="4229100" y="475996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9" name="Овал 58"/>
          <p:cNvSpPr/>
          <p:nvPr/>
        </p:nvSpPr>
        <p:spPr bwMode="auto">
          <a:xfrm>
            <a:off x="4229100" y="458978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0" name="Овал 59"/>
          <p:cNvSpPr/>
          <p:nvPr/>
        </p:nvSpPr>
        <p:spPr bwMode="auto">
          <a:xfrm>
            <a:off x="3962400" y="552958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1" name="Овал 60"/>
          <p:cNvSpPr/>
          <p:nvPr/>
        </p:nvSpPr>
        <p:spPr bwMode="auto">
          <a:xfrm>
            <a:off x="3962400" y="535178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2" name="Овал 61"/>
          <p:cNvSpPr/>
          <p:nvPr/>
        </p:nvSpPr>
        <p:spPr bwMode="auto">
          <a:xfrm>
            <a:off x="3962400" y="518160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3" name="Овал 62"/>
          <p:cNvSpPr/>
          <p:nvPr/>
        </p:nvSpPr>
        <p:spPr bwMode="auto">
          <a:xfrm>
            <a:off x="4495800" y="5420360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4" name="Овал 63"/>
          <p:cNvSpPr/>
          <p:nvPr/>
        </p:nvSpPr>
        <p:spPr bwMode="auto">
          <a:xfrm>
            <a:off x="4495800" y="5214620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5" name="Овал 64"/>
          <p:cNvSpPr/>
          <p:nvPr/>
        </p:nvSpPr>
        <p:spPr bwMode="auto">
          <a:xfrm>
            <a:off x="4224020" y="6019800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6" name="Овал 65"/>
          <p:cNvSpPr/>
          <p:nvPr/>
        </p:nvSpPr>
        <p:spPr bwMode="auto">
          <a:xfrm>
            <a:off x="4224020" y="5849620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86" name="Прямая соединительная линия 85"/>
          <p:cNvCxnSpPr>
            <a:endCxn id="88" idx="3"/>
          </p:cNvCxnSpPr>
          <p:nvPr/>
        </p:nvCxnSpPr>
        <p:spPr bwMode="auto">
          <a:xfrm>
            <a:off x="6786880" y="4419600"/>
            <a:ext cx="0" cy="56057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7" name="Прямая соединительная линия 86"/>
          <p:cNvCxnSpPr>
            <a:stCxn id="88" idx="0"/>
          </p:cNvCxnSpPr>
          <p:nvPr/>
        </p:nvCxnSpPr>
        <p:spPr bwMode="auto">
          <a:xfrm>
            <a:off x="6786880" y="5742179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8" name="Шестиугольник 87"/>
          <p:cNvSpPr/>
          <p:nvPr/>
        </p:nvSpPr>
        <p:spPr bwMode="auto">
          <a:xfrm rot="5400000">
            <a:off x="6405880" y="5094479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0" name="Овал 89"/>
          <p:cNvSpPr/>
          <p:nvPr/>
        </p:nvSpPr>
        <p:spPr bwMode="auto">
          <a:xfrm>
            <a:off x="6748780" y="491490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1" name="Группа 100"/>
          <p:cNvGrpSpPr/>
          <p:nvPr/>
        </p:nvGrpSpPr>
        <p:grpSpPr>
          <a:xfrm>
            <a:off x="6695440" y="4581399"/>
            <a:ext cx="182880" cy="297180"/>
            <a:chOff x="6880860" y="4596639"/>
            <a:chExt cx="182880" cy="297180"/>
          </a:xfrm>
        </p:grpSpPr>
        <p:sp>
          <p:nvSpPr>
            <p:cNvPr id="89" name="Овал 88"/>
            <p:cNvSpPr/>
            <p:nvPr/>
          </p:nvSpPr>
          <p:spPr bwMode="auto">
            <a:xfrm>
              <a:off x="6880860" y="4710939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1" name="Овал 90"/>
            <p:cNvSpPr/>
            <p:nvPr/>
          </p:nvSpPr>
          <p:spPr bwMode="auto">
            <a:xfrm>
              <a:off x="6934200" y="4596639"/>
              <a:ext cx="76200" cy="76200"/>
            </a:xfrm>
            <a:prstGeom prst="ellipse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92" name="Овал 91"/>
          <p:cNvSpPr/>
          <p:nvPr/>
        </p:nvSpPr>
        <p:spPr bwMode="auto">
          <a:xfrm>
            <a:off x="6482080" y="552119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3" name="Овал 92"/>
          <p:cNvSpPr/>
          <p:nvPr/>
        </p:nvSpPr>
        <p:spPr bwMode="auto">
          <a:xfrm>
            <a:off x="6482080" y="534339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4" name="Овал 93"/>
          <p:cNvSpPr/>
          <p:nvPr/>
        </p:nvSpPr>
        <p:spPr bwMode="auto">
          <a:xfrm>
            <a:off x="6482080" y="517321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5" name="Овал 94"/>
          <p:cNvSpPr/>
          <p:nvPr/>
        </p:nvSpPr>
        <p:spPr bwMode="auto">
          <a:xfrm>
            <a:off x="7015480" y="541197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6" name="Овал 95"/>
          <p:cNvSpPr/>
          <p:nvPr/>
        </p:nvSpPr>
        <p:spPr bwMode="auto">
          <a:xfrm>
            <a:off x="7015480" y="520623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7" name="Овал 96"/>
          <p:cNvSpPr/>
          <p:nvPr/>
        </p:nvSpPr>
        <p:spPr bwMode="auto">
          <a:xfrm>
            <a:off x="6743700" y="601141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8" name="Овал 97"/>
          <p:cNvSpPr/>
          <p:nvPr/>
        </p:nvSpPr>
        <p:spPr bwMode="auto">
          <a:xfrm>
            <a:off x="6743700" y="584123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5" name="Группа 104"/>
          <p:cNvGrpSpPr/>
          <p:nvPr/>
        </p:nvGrpSpPr>
        <p:grpSpPr>
          <a:xfrm>
            <a:off x="533399" y="4466828"/>
            <a:ext cx="1230878" cy="413668"/>
            <a:chOff x="533399" y="4466828"/>
            <a:chExt cx="1230878" cy="413668"/>
          </a:xfrm>
        </p:grpSpPr>
        <p:sp>
          <p:nvSpPr>
            <p:cNvPr id="102" name="TextBox 101"/>
            <p:cNvSpPr txBox="1"/>
            <p:nvPr/>
          </p:nvSpPr>
          <p:spPr>
            <a:xfrm>
              <a:off x="533399" y="446682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n-lt"/>
                </a:rPr>
                <a:t>Branch</a:t>
              </a:r>
            </a:p>
          </p:txBody>
        </p:sp>
        <p:cxnSp>
          <p:nvCxnSpPr>
            <p:cNvPr id="104" name="Прямая со стрелкой 103"/>
            <p:cNvCxnSpPr>
              <a:stCxn id="102" idx="3"/>
              <a:endCxn id="20" idx="1"/>
            </p:cNvCxnSpPr>
            <p:nvPr/>
          </p:nvCxnSpPr>
          <p:spPr bwMode="auto">
            <a:xfrm>
              <a:off x="1447799" y="4651494"/>
              <a:ext cx="316478" cy="22900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06" name="TextBox 105"/>
          <p:cNvSpPr txBox="1"/>
          <p:nvPr/>
        </p:nvSpPr>
        <p:spPr>
          <a:xfrm>
            <a:off x="7315200" y="4352692"/>
            <a:ext cx="1752600" cy="1055608"/>
          </a:xfrm>
          <a:prstGeom prst="wedgeRoundRectCallout">
            <a:avLst>
              <a:gd name="adj1" fmla="val -72668"/>
              <a:gd name="adj2" fmla="val -87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Only if it doesn’t depend on the instructions in T and NT paths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78680" y="4577715"/>
            <a:ext cx="1524000" cy="817245"/>
          </a:xfrm>
          <a:prstGeom prst="wedgeRoundRectCallout">
            <a:avLst>
              <a:gd name="adj1" fmla="val -69929"/>
              <a:gd name="adj2" fmla="val -110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Only if it doesn’t define the branch condition</a:t>
            </a:r>
          </a:p>
        </p:txBody>
      </p:sp>
      <p:sp>
        <p:nvSpPr>
          <p:cNvPr id="108" name="Стрелка вправо 107"/>
          <p:cNvSpPr/>
          <p:nvPr/>
        </p:nvSpPr>
        <p:spPr bwMode="auto">
          <a:xfrm>
            <a:off x="3124200" y="5094479"/>
            <a:ext cx="457201" cy="398780"/>
          </a:xfrm>
          <a:prstGeom prst="rightArrow">
            <a:avLst/>
          </a:prstGeom>
          <a:solidFill>
            <a:schemeClr val="bg2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9" name="Стрелка вправо 108"/>
          <p:cNvSpPr/>
          <p:nvPr/>
        </p:nvSpPr>
        <p:spPr bwMode="auto">
          <a:xfrm>
            <a:off x="5334000" y="5518659"/>
            <a:ext cx="457201" cy="398780"/>
          </a:xfrm>
          <a:prstGeom prst="rightArrow">
            <a:avLst/>
          </a:prstGeom>
          <a:solidFill>
            <a:schemeClr val="bg2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11" name="Звук 1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9708673"/>
      </p:ext>
    </p:extLst>
  </p:cSld>
  <p:clrMapOvr>
    <a:masterClrMapping/>
  </p:clrMapOvr>
  <p:transition advTm="3157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2 C 0.00833 -0.00138 0.01372 -0.00231 0.02014 -0.0074 C 0.02448 -0.01435 0.02517 -0.02083 0.01945 -0.02731 C 0.01597 -0.03287 0.0125 -0.0324 0.00747 -0.03287 C 0.00313 -0.03449 0.00382 -0.03287 -0.00069 -0.03287 " pathEditMode="relative" rAng="0" ptsTypes="fffff">
                                      <p:cBhvr>
                                        <p:cTn id="15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69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46 C -0.00608 -0.00046 -0.00625 -0.00046 -0.01025 0.00209 C -0.01042 0.00348 -0.01059 0.00417 -0.01164 0.0051 C -0.01181 0.00649 -0.01233 0.00811 -0.01268 0.00949 C -0.0125 0.01135 -0.01268 0.01667 -0.01094 0.01829 C -0.01059 0.02061 -0.01111 0.01829 -0.0099 0.01991 C -0.00955 0.02061 -0.00973 0.02153 -0.00938 0.02199 C -0.0073 0.02454 -0.00313 0.02547 -0.00052 0.02547 " pathEditMode="relative" rAng="0" ptsTypes="fffffffA">
                                      <p:cBhvr>
                                        <p:cTn id="15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0.00017 -0.01922 " pathEditMode="relative" ptsTypes="AA">
                                      <p:cBhvr>
                                        <p:cTn id="21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712 -0.00139 L 0.01719 -0.00741 L 0.03264 -0.01528 L 0.04774 -0.02686 L 0.05938 -0.03912 L 0.06997 -0.0544 L 0.07778 -0.07246 L 0.08212 -0.09838 L 0.0816 -0.12176 L 0.07656 -0.1382 L 0.06719 -0.15255 L 0.05712 -0.16273 L 0.04097 -0.17246 L 0.02934 -0.17616 L 0.01667 -0.17986 L 0.00608 -0.18102 L 0 -0.18056 " pathEditMode="relative" rAng="0" ptsTypes="AAAAAAAAAAAAAAAAAA">
                                      <p:cBhvr>
                                        <p:cTn id="213" dur="36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5" grpId="0"/>
      <p:bldP spid="36" grpId="0"/>
      <p:bldP spid="37" grpId="0"/>
      <p:bldP spid="56" grpId="1" animBg="1"/>
      <p:bldP spid="57" grpId="0" animBg="1"/>
      <p:bldP spid="57" grpId="2" animBg="1"/>
      <p:bldP spid="58" grpId="0" animBg="1"/>
      <p:bldP spid="58" grpId="2" animBg="1"/>
      <p:bldP spid="59" grpId="1" animBg="1"/>
      <p:bldP spid="60" grpId="1" animBg="1"/>
      <p:bldP spid="61" grpId="1" animBg="1"/>
      <p:bldP spid="62" grpId="1" animBg="1"/>
      <p:bldP spid="63" grpId="1" animBg="1"/>
      <p:bldP spid="64" grpId="1" animBg="1"/>
      <p:bldP spid="65" grpId="1" animBg="1"/>
      <p:bldP spid="66" grpId="1" animBg="1"/>
      <p:bldP spid="88" grpId="0" animBg="1"/>
      <p:bldP spid="9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7" grpId="1" animBg="1"/>
      <p:bldP spid="98" grpId="0" animBg="1"/>
      <p:bldP spid="106" grpId="0" animBg="1"/>
      <p:bldP spid="107" grpId="0" animBg="1"/>
      <p:bldP spid="108" grpId="0" animBg="1"/>
      <p:bldP spid="10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2: Delayed Branches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949166"/>
            <a:ext cx="80772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Unfortunately, filling </a:t>
            </a:r>
            <a:r>
              <a:rPr lang="en-US" sz="2000" dirty="0">
                <a:latin typeface="Neo Sans Intel"/>
              </a:rPr>
              <a:t>1 delay slot is easy, 2 is hard, 3 is harder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Assuming we can effectively fill d% of the delayed </a:t>
            </a:r>
            <a:r>
              <a:rPr lang="en-US" sz="2000" dirty="0" smtClean="0">
                <a:latin typeface="Neo Sans Intel"/>
              </a:rPr>
              <a:t>slots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Neo Sans Intel"/>
              </a:rPr>
              <a:t>			 CPI</a:t>
            </a:r>
            <a:r>
              <a:rPr lang="en-US" sz="1200" dirty="0">
                <a:latin typeface="Neo Sans Intel"/>
              </a:rPr>
              <a:t> </a:t>
            </a:r>
            <a:r>
              <a:rPr lang="en-US" sz="1600" dirty="0">
                <a:latin typeface="Neo Sans Intel"/>
              </a:rPr>
              <a:t>real</a:t>
            </a:r>
            <a:r>
              <a:rPr lang="en-US" sz="2000" dirty="0" smtClean="0">
                <a:latin typeface="Neo Sans Intel"/>
              </a:rPr>
              <a:t> </a:t>
            </a:r>
            <a:r>
              <a:rPr lang="en-US" sz="2000" dirty="0">
                <a:latin typeface="Neo Sans Intel"/>
              </a:rPr>
              <a:t>= 1 + 0.2 × (3 × (1-d))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For example, for </a:t>
            </a:r>
            <a:r>
              <a:rPr lang="en-US" sz="2000" dirty="0" smtClean="0">
                <a:latin typeface="Neo Sans Intel"/>
              </a:rPr>
              <a:t>d=0.6, </a:t>
            </a:r>
            <a:r>
              <a:rPr lang="en-US" sz="2000" dirty="0">
                <a:latin typeface="Neo Sans Intel"/>
              </a:rPr>
              <a:t>we get </a:t>
            </a:r>
            <a:r>
              <a:rPr lang="en-US" sz="2000" dirty="0" smtClean="0">
                <a:latin typeface="Neo Sans Intel"/>
              </a:rPr>
              <a:t>CPI</a:t>
            </a:r>
            <a:r>
              <a:rPr lang="en-US" sz="1200" dirty="0" smtClean="0">
                <a:latin typeface="Neo Sans Intel"/>
              </a:rPr>
              <a:t> </a:t>
            </a:r>
            <a:r>
              <a:rPr lang="en-US" sz="1600" dirty="0" smtClean="0">
                <a:latin typeface="Neo Sans Intel"/>
              </a:rPr>
              <a:t>real </a:t>
            </a:r>
            <a:r>
              <a:rPr lang="en-US" sz="2000" dirty="0">
                <a:latin typeface="Neo Sans Intel"/>
              </a:rPr>
              <a:t>= </a:t>
            </a:r>
            <a:r>
              <a:rPr lang="en-US" sz="2000" dirty="0" smtClean="0">
                <a:latin typeface="Neo Sans Intel"/>
              </a:rPr>
              <a:t>1.2</a:t>
            </a:r>
            <a:endParaRPr lang="en-US" sz="2000" dirty="0">
              <a:latin typeface="Neo Sans Intel"/>
            </a:endParaRP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Mixing architecture with micro-arch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New generations requires more delay slots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Cause computability issues between generations</a:t>
            </a:r>
          </a:p>
        </p:txBody>
      </p:sp>
      <p:sp>
        <p:nvSpPr>
          <p:cNvPr id="67" name="Text Box 8"/>
          <p:cNvSpPr txBox="1">
            <a:spLocks noChangeArrowheads="1"/>
          </p:cNvSpPr>
          <p:nvPr/>
        </p:nvSpPr>
        <p:spPr bwMode="auto">
          <a:xfrm>
            <a:off x="914400" y="4267200"/>
            <a:ext cx="7162800" cy="1497925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 algn="ctr"/>
            <a:r>
              <a:rPr lang="en-US" sz="2000" dirty="0" smtClean="0">
                <a:latin typeface="Arial" charset="0"/>
              </a:rPr>
              <a:t>Still far from the ideal and mixing Arch and </a:t>
            </a:r>
            <a:r>
              <a:rPr lang="en-US" sz="2000" dirty="0" err="1" smtClean="0">
                <a:latin typeface="Arial" charset="0"/>
              </a:rPr>
              <a:t>uArch</a:t>
            </a:r>
            <a:r>
              <a:rPr lang="en-US" sz="2000" dirty="0" smtClean="0">
                <a:latin typeface="Arial" charset="0"/>
              </a:rPr>
              <a:t> is almost always not the best decision.</a:t>
            </a:r>
          </a:p>
          <a:p>
            <a:pPr marL="0" lvl="1" algn="ctr"/>
            <a:endParaRPr lang="en-US" sz="2000" dirty="0" smtClean="0">
              <a:latin typeface="Arial" charset="0"/>
            </a:endParaRPr>
          </a:p>
          <a:p>
            <a:pPr marL="0" lvl="1" algn="ctr"/>
            <a:r>
              <a:rPr lang="en-US" sz="2000" dirty="0" smtClean="0">
                <a:latin typeface="Arial" charset="0"/>
              </a:rPr>
              <a:t>Can we do something more better?</a:t>
            </a:r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6451993"/>
      </p:ext>
    </p:extLst>
  </p:cSld>
  <p:clrMapOvr>
    <a:masterClrMapping/>
  </p:clrMapOvr>
  <p:transition advTm="21179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3: Dynamic prediction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61900"/>
            <a:ext cx="5017168" cy="315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Прямоугольник 29"/>
          <p:cNvSpPr/>
          <p:nvPr/>
        </p:nvSpPr>
        <p:spPr>
          <a:xfrm>
            <a:off x="228600" y="942469"/>
            <a:ext cx="88392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Dynamic branch prediction approach: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As soon as branch is fetched (at IF stage) change the PC to the predicted path.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Switch to the right path after the branch execution if the prediction was wrong.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It required complex hardware at IF stage that will predicts: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Whether the instruction is a branch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taken or not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Taken branch target</a:t>
            </a:r>
            <a:endParaRPr lang="en-US" dirty="0">
              <a:latin typeface="Neo Sans Intel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315227" y="3886200"/>
            <a:ext cx="3418573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Structure performs such function is called </a:t>
            </a:r>
            <a:r>
              <a:rPr lang="en-US" dirty="0">
                <a:solidFill>
                  <a:srgbClr val="0070C0"/>
                </a:solidFill>
                <a:latin typeface="Neo Sans Intel"/>
              </a:rPr>
              <a:t>Branch Target Buffer </a:t>
            </a:r>
            <a:r>
              <a:rPr lang="en-US" dirty="0">
                <a:latin typeface="Neo Sans Intel"/>
              </a:rPr>
              <a:t>(BTB</a:t>
            </a:r>
            <a:r>
              <a:rPr lang="en-US" dirty="0" smtClean="0">
                <a:latin typeface="Neo Sans Intel"/>
              </a:rPr>
              <a:t>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In fact, it is organized exactly as a cache</a:t>
            </a:r>
            <a:endParaRPr lang="en-US" dirty="0">
              <a:latin typeface="Neo Sans Intel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400800" y="5410200"/>
            <a:ext cx="1371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</a:rPr>
              <a:t>Predicted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</a:rPr>
              <a:t>Target</a:t>
            </a:r>
          </a:p>
        </p:txBody>
      </p: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7772400" y="5440472"/>
            <a:ext cx="1343831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</a:rPr>
              <a:t>T</a:t>
            </a:r>
            <a:r>
              <a:rPr lang="en-US" sz="1600" b="1" dirty="0" smtClean="0">
                <a:solidFill>
                  <a:srgbClr val="0070C0"/>
                </a:solidFill>
                <a:latin typeface="Arial" charset="0"/>
              </a:rPr>
              <a:t>aken </a:t>
            </a:r>
            <a:r>
              <a:rPr lang="en-US" sz="1600" b="1" dirty="0">
                <a:solidFill>
                  <a:srgbClr val="0070C0"/>
                </a:solidFill>
                <a:latin typeface="Arial" charset="0"/>
              </a:rPr>
              <a:t>or not </a:t>
            </a:r>
            <a:r>
              <a:rPr lang="en-US" sz="1600" b="1" dirty="0" smtClean="0">
                <a:solidFill>
                  <a:srgbClr val="0070C0"/>
                </a:solidFill>
                <a:latin typeface="Arial" charset="0"/>
              </a:rPr>
              <a:t>taken?</a:t>
            </a:r>
            <a:endParaRPr lang="en-US" sz="1600" b="1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3962400" y="5909204"/>
            <a:ext cx="1676400" cy="3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  <a:latin typeface="Arial" charset="0"/>
              </a:rPr>
              <a:t>Is a branch?</a:t>
            </a:r>
            <a:endParaRPr lang="en-US" sz="1600" b="1" dirty="0">
              <a:solidFill>
                <a:srgbClr val="0070C0"/>
              </a:solidFill>
              <a:latin typeface="Arial" charset="0"/>
            </a:endParaRPr>
          </a:p>
        </p:txBody>
      </p:sp>
      <p:pic>
        <p:nvPicPr>
          <p:cNvPr id="33" name="Звук 3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062031"/>
      </p:ext>
    </p:extLst>
  </p:cSld>
  <p:clrMapOvr>
    <a:masterClrMapping/>
  </p:clrMapOvr>
  <p:transition advTm="76046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31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797600"/>
            <a:ext cx="80010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Allocation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Allocate instructions identified as branches (after decode)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Both conditional and unconditional branches are allocated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Not taken branches need not be allocated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BTB miss implicitly predicts not-taken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Prediction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BTB lookup is done parallel to IC lookup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BTB provides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Indication that the instruction is a branch (BTB hits)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Branch predicted target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Branch predicted direction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predicted type (e.g., conditional, unconditional)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Update (when branch outcome is known)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target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</a:t>
            </a:r>
            <a:r>
              <a:rPr lang="en-US" dirty="0">
                <a:latin typeface="Neo Sans Intel"/>
              </a:rPr>
              <a:t>history (taken / not-taken)</a:t>
            </a:r>
          </a:p>
        </p:txBody>
      </p:sp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BTB functions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8917022"/>
      </p:ext>
    </p:extLst>
  </p:cSld>
  <p:clrMapOvr>
    <a:masterClrMapping/>
  </p:clrMapOvr>
  <p:transition advTm="6996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|20.4|5|21.9|8.8|14.3|43.2|13|4.6|231.8|6.9|18.6|1.7|1.8|1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2.5|3.3|35.2|16.5|1.1|78.5|6|14.7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4.5|6|21.5|18.8|28.1|27|0.1|0.2|19.9|4.7|5|3.1|39.4|2|4.2|46.1|10.5|1.2|0.9|5.9|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3.8|14.3|33.2|21.3|34|2.2|1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|6.5|103.8|57.4|41.8|63.4|7|54.1|40|4.8|269.1|34.8|4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7.5|33.1|69.2|171.5|35.4|1.3|56.1|3.4|8.5|5.2|6.6|20.7|191.1|4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1|0.1|0.1|0.1|0.4|0.3|0.2|0.1|0.1|0.1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2.8|241.6|1|145.1|1.1|1.9|168|0.9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9.2|104.5|12.7|9.7|18.1|3.6|15.6|1.6|15.8|5.7|14.6|1.9|3.1|3.3|9|3.2|2.9|8.3|8.5|1.7|2.3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1.1|2.5|8.9|3.8|5.9|28.3|3.4|7.4|8.8|8.9|8.9|3.6|10.8|5|125.6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1477</Words>
  <Application>Microsoft Office PowerPoint</Application>
  <PresentationFormat>On-screen Show (4:3)</PresentationFormat>
  <Paragraphs>587</Paragraphs>
  <Slides>15</Slides>
  <Notes>1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mdsp_2011</vt:lpstr>
      <vt:lpstr>Pipelining: Control Hazards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 Hazards</dc:title>
  <dc:creator>Titov, Alexandr</dc:creator>
  <cp:lastModifiedBy>atitov</cp:lastModifiedBy>
  <cp:revision>96</cp:revision>
  <dcterms:created xsi:type="dcterms:W3CDTF">2006-08-16T00:00:00Z</dcterms:created>
  <dcterms:modified xsi:type="dcterms:W3CDTF">2013-04-09T17:32:22Z</dcterms:modified>
</cp:coreProperties>
</file>